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charts/style15.xml" ContentType="application/vnd.ms-office.chartstyl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charts/style22.xml" ContentType="application/vnd.ms-office.chart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colors16.xml" ContentType="application/vnd.ms-office.chartcolorstyle+xml"/>
  <Override PartName="/ppt/charts/style11.xml" ContentType="application/vnd.ms-office.chartstyl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hart13.xml" ContentType="application/vnd.openxmlformats-officedocument.drawingml.chart+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charts/colors12.xml" ContentType="application/vnd.ms-office.chartcolorstyle+xml"/>
  <Override PartName="/ppt/charts/chart7.xml" ContentType="application/vnd.openxmlformats-officedocument.drawingml.chart+xml"/>
  <Override PartName="/ppt/charts/chart20.xml" ContentType="application/vnd.openxmlformats-officedocument.drawingml.chart+xml"/>
  <Override PartName="/ppt/charts/style9.xml" ContentType="application/vnd.ms-office.chartstyle+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Default Extension="xlsx" ContentType="application/vnd.openxmlformats-officedocument.spreadsheetml.sheet"/>
  <Override PartName="/ppt/charts/style5.xml" ContentType="application/vnd.ms-office.chartstyle+xml"/>
  <Override PartName="/ppt/slides/slide9.xml" ContentType="application/vnd.openxmlformats-officedocument.presentationml.slide+xml"/>
  <Override PartName="/ppt/viewProps.xml" ContentType="application/vnd.openxmlformats-officedocument.presentationml.viewProps+xml"/>
  <Override PartName="/ppt/charts/style16.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charts/chart18.xml" ContentType="application/vnd.openxmlformats-officedocument.drawingml.chart+xml"/>
  <Override PartName="/ppt/charts/style12.xml" ContentType="application/vnd.ms-office.chartstyle+xml"/>
  <Override PartName="/ppt/charts/colors17.xml" ContentType="application/vnd.ms-office.chartcolor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charts/chart14.xml" ContentType="application/vnd.openxmlformats-officedocument.drawingml.chart+xml"/>
  <Override PartName="/ppt/charts/chart23.xml" ContentType="application/vnd.openxmlformats-officedocument.drawingml.chart+xml"/>
  <Override PartName="/docProps/app.xml" ContentType="application/vnd.openxmlformats-officedocument.extended-properties+xml"/>
  <Override PartName="/ppt/charts/colors13.xml" ContentType="application/vnd.ms-office.chartcolorstyle+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Default Extension="wdp" ContentType="image/vnd.ms-photo"/>
  <Override PartName="/ppt/charts/colors11.xml" ContentType="application/vnd.ms-office.chartcolorstyle+xml"/>
  <Override PartName="/ppt/charts/colors22.xml" ContentType="application/vnd.ms-office.chartcolorstyle+xml"/>
  <Override PartName="/ppt/charts/colors1.xml" ContentType="application/vnd.ms-office.chartcolorstyle+xml"/>
  <Override PartName="/ppt/slideLayouts/slideLayout10.xml" ContentType="application/vnd.openxmlformats-officedocument.presentationml.slideLayout+xml"/>
  <Override PartName="/ppt/diagrams/layout2.xml" ContentType="application/vnd.openxmlformats-officedocument.drawingml.diagramLayout+xml"/>
  <Default Extension="tiff" ContentType="image/tiff"/>
  <Override PartName="/ppt/charts/chart6.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olors20.xml" ContentType="application/vnd.ms-office.chartcolorstyle+xml"/>
  <Override PartName="/ppt/diagrams/data3.xml" ContentType="application/vnd.openxmlformats-officedocument.drawingml.diagramData+xml"/>
  <Override PartName="/ppt/charts/chart4.xml" ContentType="application/vnd.openxmlformats-officedocument.drawingml.chart+xml"/>
  <Override PartName="/ppt/charts/style19.xml" ContentType="application/vnd.ms-office.chartstyl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docProps/core.xml" ContentType="application/vnd.openxmlformats-package.core-properties+xml"/>
  <Override PartName="/ppt/charts/style17.xml" ContentType="application/vnd.ms-office.chartstyle+xml"/>
  <Override PartName="/ppt/charts/style4.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charts/colors8.xml" ContentType="application/vnd.ms-office.chartcolorstyl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charts/chart19.xml" ContentType="application/vnd.openxmlformats-officedocument.drawingml.chart+xml"/>
  <Override PartName="/ppt/charts/style13.xml" ContentType="application/vnd.ms-office.chartstyle+xml"/>
  <Override PartName="/ppt/charts/colors18.xml" ContentType="application/vnd.ms-office.chartcolorstyl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charts/style20.xml" ContentType="application/vnd.ms-office.chartstyl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charts/chart15.xml" ContentType="application/vnd.openxmlformats-officedocument.drawingml.chart+xml"/>
  <Override PartName="/ppt/charts/colors14.xml" ContentType="application/vnd.ms-office.chartcolor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olors21.xml" ContentType="application/vnd.ms-office.chartcolorstyle+xml"/>
  <Override PartName="/ppt/diagrams/layout3.xml" ContentType="application/vnd.openxmlformats-officedocument.drawingml.diagramLayout+xml"/>
  <Override PartName="/ppt/charts/colors10.xml" ContentType="application/vnd.ms-office.chartcolorstyle+xml"/>
  <Override PartName="/ppt/charts/chart5.xml" ContentType="application/vnd.openxmlformats-officedocument.drawingml.chart+xml"/>
  <Override PartName="/ppt/charts/style18.xml" ContentType="application/vnd.ms-office.chartstyl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charts/style3.xml" ContentType="application/vnd.ms-office.chartstyle+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charts/colors9.xml" ContentType="application/vnd.ms-office.chartcolorstyle+xml"/>
  <Override PartName="/ppt/charts/style14.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charts/colors19.xml" ContentType="application/vnd.ms-office.chartcolorstyle+xml"/>
  <Override PartName="/ppt/charts/style21.xml" ContentType="application/vnd.ms-office.chartstyl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charts/chart16.xml" ContentType="application/vnd.openxmlformats-officedocument.drawingml.chart+xml"/>
  <Override PartName="/ppt/charts/colors5.xml" ContentType="application/vnd.ms-office.chartcolorstyle+xml"/>
  <Override PartName="/ppt/charts/colors15.xml" ContentType="application/vnd.ms-office.chartcolorstyle+xml"/>
  <Override PartName="/ppt/charts/style10.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1" r:id="rId2"/>
  </p:sldMasterIdLst>
  <p:notesMasterIdLst>
    <p:notesMasterId r:id="rId41"/>
  </p:notesMasterIdLst>
  <p:handoutMasterIdLst>
    <p:handoutMasterId r:id="rId42"/>
  </p:handoutMasterIdLst>
  <p:sldIdLst>
    <p:sldId id="390" r:id="rId3"/>
    <p:sldId id="444" r:id="rId4"/>
    <p:sldId id="408" r:id="rId5"/>
    <p:sldId id="409" r:id="rId6"/>
    <p:sldId id="392" r:id="rId7"/>
    <p:sldId id="410" r:id="rId8"/>
    <p:sldId id="460" r:id="rId9"/>
    <p:sldId id="432" r:id="rId10"/>
    <p:sldId id="454" r:id="rId11"/>
    <p:sldId id="476" r:id="rId12"/>
    <p:sldId id="471" r:id="rId13"/>
    <p:sldId id="447" r:id="rId14"/>
    <p:sldId id="450" r:id="rId15"/>
    <p:sldId id="472" r:id="rId16"/>
    <p:sldId id="481" r:id="rId17"/>
    <p:sldId id="477" r:id="rId18"/>
    <p:sldId id="482" r:id="rId19"/>
    <p:sldId id="479" r:id="rId20"/>
    <p:sldId id="480" r:id="rId21"/>
    <p:sldId id="407" r:id="rId22"/>
    <p:sldId id="455" r:id="rId23"/>
    <p:sldId id="478" r:id="rId24"/>
    <p:sldId id="464" r:id="rId25"/>
    <p:sldId id="456" r:id="rId26"/>
    <p:sldId id="473" r:id="rId27"/>
    <p:sldId id="466" r:id="rId28"/>
    <p:sldId id="457" r:id="rId29"/>
    <p:sldId id="458" r:id="rId30"/>
    <p:sldId id="459" r:id="rId31"/>
    <p:sldId id="461" r:id="rId32"/>
    <p:sldId id="475" r:id="rId33"/>
    <p:sldId id="474" r:id="rId34"/>
    <p:sldId id="463" r:id="rId35"/>
    <p:sldId id="394" r:id="rId36"/>
    <p:sldId id="470" r:id="rId37"/>
    <p:sldId id="396" r:id="rId38"/>
    <p:sldId id="397" r:id="rId39"/>
    <p:sldId id="483" r:id="rId40"/>
  </p:sldIdLst>
  <p:sldSz cx="9144000" cy="6858000" type="screen4x3"/>
  <p:notesSz cx="6735763" cy="98663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024" userDrawn="1">
          <p15:clr>
            <a:srgbClr val="A4A3A4"/>
          </p15:clr>
        </p15:guide>
        <p15:guide id="2" pos="2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EB99"/>
    <a:srgbClr val="676767"/>
    <a:srgbClr val="D68533"/>
    <a:srgbClr val="3385FF"/>
    <a:srgbClr val="5D5D5D"/>
    <a:srgbClr val="CC3399"/>
    <a:srgbClr val="F7931E"/>
    <a:srgbClr val="8B673E"/>
    <a:srgbClr val="CECEC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465" autoAdjust="0"/>
    <p:restoredTop sz="94660"/>
  </p:normalViewPr>
  <p:slideViewPr>
    <p:cSldViewPr>
      <p:cViewPr>
        <p:scale>
          <a:sx n="70" d="100"/>
          <a:sy n="70" d="100"/>
        </p:scale>
        <p:origin x="-1392" y="-168"/>
      </p:cViewPr>
      <p:guideLst>
        <p:guide orient="horz" pos="2024"/>
        <p:guide pos="2744"/>
      </p:guideLst>
    </p:cSldViewPr>
  </p:slideViewPr>
  <p:notesTextViewPr>
    <p:cViewPr>
      <p:scale>
        <a:sx n="100" d="100"/>
        <a:sy n="100" d="100"/>
      </p:scale>
      <p:origin x="0" y="0"/>
    </p:cViewPr>
  </p:notesTextViewPr>
  <p:sorterViewPr>
    <p:cViewPr>
      <p:scale>
        <a:sx n="75" d="100"/>
        <a:sy n="75" d="100"/>
      </p:scale>
      <p:origin x="0" y="638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G:\internship\kambbadur\PRIMARY%20SURVEY%20HH%20KAMBADUR%20-%20karthikeyaaa.xlsx" TargetMode="External"/></Relationships>
</file>

<file path=ppt/charts/_rels/chart11.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file:///G:\internship\kambbadur\PRIMARY%20SURVEY%20HH%20KAMBADUR%20-%20karthikeyaaa.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file:///G:\internship\kambbadur\PRIMARY%20SURVEY%20HH%20KAMBADUR%20-%20karthikeyaaa.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G:\internship\kambbadur\PRIMARY%20SURVEY%20HH%20KAMBADUR%20-%20karthikeyaaa.xlsx" TargetMode="External"/></Relationships>
</file>

<file path=ppt/charts/_rels/chart14.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file:///G:\internship\kambbadur\PRIMARY%20SURVEY%20HH%20KAMBADUR%20-%20karthikeyaaa.xlsx" TargetMode="External"/></Relationships>
</file>

<file path=ppt/charts/_rels/chart15.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file:///G:\internship\kambbadur\PRIMARY%20SURVEY%20HH%20KAMBADUR%20-%20karthikeyaaa.xlsx" TargetMode="External"/></Relationships>
</file>

<file path=ppt/charts/_rels/chart16.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package" Target="../embeddings/Microsoft_Office_Excel_Worksheet1.xlsx"/></Relationships>
</file>

<file path=ppt/charts/_rels/chart17.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package" Target="../embeddings/Microsoft_Office_Excel_Worksheet2.xlsx"/></Relationships>
</file>

<file path=ppt/charts/_rels/chart18.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package" Target="../embeddings/Microsoft_Office_Excel_Worksheet3.xlsx"/></Relationships>
</file>

<file path=ppt/charts/_rels/chart19.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package" Target="../embeddings/Microsoft_Office_Excel_Worksheet4.xlsx"/></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SADIQ\Desktop\DTCP\Aarku\New%20folder\kambadur.xlsx" TargetMode="External"/></Relationships>
</file>

<file path=ppt/charts/_rels/chart20.xml.rels><?xml version="1.0" encoding="UTF-8" standalone="yes"?>
<Relationships xmlns="http://schemas.openxmlformats.org/package/2006/relationships"><Relationship Id="rId3" Type="http://schemas.microsoft.com/office/2011/relationships/chartStyle" Target="style19.xml"/><Relationship Id="rId2" Type="http://schemas.microsoft.com/office/2011/relationships/chartColorStyle" Target="colors19.xml"/><Relationship Id="rId1" Type="http://schemas.openxmlformats.org/officeDocument/2006/relationships/package" Target="../embeddings/Microsoft_Office_Excel_Worksheet5.xlsx"/></Relationships>
</file>

<file path=ppt/charts/_rels/chart21.xml.rels><?xml version="1.0" encoding="UTF-8" standalone="yes"?>
<Relationships xmlns="http://schemas.openxmlformats.org/package/2006/relationships"><Relationship Id="rId3" Type="http://schemas.microsoft.com/office/2011/relationships/chartStyle" Target="style20.xml"/><Relationship Id="rId2" Type="http://schemas.microsoft.com/office/2011/relationships/chartColorStyle" Target="colors20.xml"/><Relationship Id="rId1" Type="http://schemas.openxmlformats.org/officeDocument/2006/relationships/package" Target="../embeddings/Microsoft_Office_Excel_Worksheet6.xlsx"/></Relationships>
</file>

<file path=ppt/charts/_rels/chart22.xml.rels><?xml version="1.0" encoding="UTF-8" standalone="yes"?>
<Relationships xmlns="http://schemas.openxmlformats.org/package/2006/relationships"><Relationship Id="rId3" Type="http://schemas.microsoft.com/office/2011/relationships/chartStyle" Target="style21.xml"/><Relationship Id="rId2" Type="http://schemas.microsoft.com/office/2011/relationships/chartColorStyle" Target="colors21.xml"/><Relationship Id="rId1" Type="http://schemas.openxmlformats.org/officeDocument/2006/relationships/package" Target="../embeddings/Microsoft_Office_Excel_Worksheet7.xlsx"/></Relationships>
</file>

<file path=ppt/charts/_rels/chart23.xml.rels><?xml version="1.0" encoding="UTF-8" standalone="yes"?>
<Relationships xmlns="http://schemas.openxmlformats.org/package/2006/relationships"><Relationship Id="rId3" Type="http://schemas.microsoft.com/office/2011/relationships/chartStyle" Target="style22.xml"/><Relationship Id="rId2" Type="http://schemas.microsoft.com/office/2011/relationships/chartColorStyle" Target="colors22.xml"/><Relationship Id="rId1" Type="http://schemas.openxmlformats.org/officeDocument/2006/relationships/oleObject" Target="file:///C:\Users\SADIQ\Desktop\DTCP\Aarku\New%20folder\kambadur.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SADIQ\Desktop\DTCP\Aarku\New%20folder\kambadu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TCP%20ACCOUNTS\Desktop\AAD-SURVEYOR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DTCP%20ACCOUNTS\Desktop\AAD-SURVEYORS.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SADIQ\Desktop\survey%20exe\PRIMARY%20SURVEY%20HH%20KAMBADUR%20-%20karthikeyaaa.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SADIQ\Desktop\survey%20exe\PRIMARY%20SURVEY%20HH%20KAMBADUR%20-%20karthikeyaaa.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SADIQ\Desktop\survey%20exe\PRIMARY%20SURVEY%20HH%20KAMBADUR%20-%20karthikeyaaa.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G:\internship\kambbadur\PRIMARY%20SURVEY%20HH%20KAMBADUR%20-%20karthikeyaa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Landuse Distrubution</a:t>
            </a:r>
          </a:p>
        </c:rich>
      </c:tx>
      <c:layout/>
      <c:spPr>
        <a:noFill/>
        <a:ln>
          <a:noFill/>
        </a:ln>
        <a:effectLst/>
      </c:spPr>
    </c:title>
    <c:plotArea>
      <c:layout/>
      <c:pieChart>
        <c:varyColors val="1"/>
        <c:ser>
          <c:idx val="0"/>
          <c:order val="0"/>
          <c:dPt>
            <c:idx val="0"/>
            <c:spPr>
              <a:solidFill>
                <a:srgbClr val="FFFF00"/>
              </a:solidFill>
              <a:ln w="19050">
                <a:solidFill>
                  <a:schemeClr val="lt1"/>
                </a:solidFill>
              </a:ln>
              <a:effectLst/>
            </c:spPr>
          </c:dPt>
          <c:dPt>
            <c:idx val="1"/>
            <c:spPr>
              <a:solidFill>
                <a:schemeClr val="accent1"/>
              </a:solidFill>
              <a:ln w="19050">
                <a:solidFill>
                  <a:schemeClr val="lt1"/>
                </a:solidFill>
              </a:ln>
              <a:effectLst/>
            </c:spPr>
          </c:dPt>
          <c:dPt>
            <c:idx val="2"/>
            <c:spPr>
              <a:solidFill>
                <a:srgbClr val="FFC000"/>
              </a:solidFill>
              <a:ln w="19050">
                <a:solidFill>
                  <a:schemeClr val="lt1"/>
                </a:solidFill>
              </a:ln>
              <a:effectLst/>
            </c:spPr>
          </c:dPt>
          <c:dPt>
            <c:idx val="3"/>
            <c:spPr>
              <a:solidFill>
                <a:srgbClr val="FF0000"/>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CatName val="1"/>
            <c:showPercent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Sheet2!$J$4:$J$7</c:f>
              <c:strCache>
                <c:ptCount val="4"/>
                <c:pt idx="0">
                  <c:v>Residential</c:v>
                </c:pt>
                <c:pt idx="1">
                  <c:v>Commercial</c:v>
                </c:pt>
                <c:pt idx="2">
                  <c:v>Mixed</c:v>
                </c:pt>
                <c:pt idx="3">
                  <c:v>Public &amp; Semipublic</c:v>
                </c:pt>
              </c:strCache>
            </c:strRef>
          </c:cat>
          <c:val>
            <c:numRef>
              <c:f>Sheet2!$L$4:$L$7</c:f>
              <c:numCache>
                <c:formatCode>0.0</c:formatCode>
                <c:ptCount val="4"/>
                <c:pt idx="0">
                  <c:v>69.343155290667994</c:v>
                </c:pt>
                <c:pt idx="1">
                  <c:v>2.9440925051825619</c:v>
                </c:pt>
                <c:pt idx="2">
                  <c:v>1.0422688463814029</c:v>
                </c:pt>
                <c:pt idx="3">
                  <c:v>26.67048335776806</c:v>
                </c:pt>
              </c:numCache>
            </c:numRef>
          </c:val>
        </c:ser>
        <c:dLbls>
          <c:showCatName val="1"/>
          <c:showPercent val="1"/>
        </c:dLbls>
        <c:firstSliceAng val="0"/>
      </c:pieChart>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title>
      <c:layout>
        <c:manualLayout>
          <c:xMode val="edge"/>
          <c:yMode val="edge"/>
          <c:x val="3.6237913109598993E-2"/>
          <c:y val="0.22093370249289773"/>
        </c:manualLayout>
      </c:layout>
      <c:spPr>
        <a:noFill/>
        <a:ln>
          <a:noFill/>
        </a:ln>
        <a:effectLst/>
      </c:spPr>
      <c:txPr>
        <a:bodyPr rot="0" spcFirstLastPara="1" vertOverflow="ellipsis" vert="horz" wrap="square" anchor="ctr" anchorCtr="1"/>
        <a:lstStyle/>
        <a:p>
          <a:pPr>
            <a:defRPr sz="1200" b="1" i="0" u="none" strike="noStrike" kern="1200" cap="all" baseline="0">
              <a:solidFill>
                <a:schemeClr val="bg2"/>
              </a:solidFill>
              <a:latin typeface="+mn-lt"/>
              <a:ea typeface="+mn-ea"/>
              <a:cs typeface="+mn-cs"/>
            </a:defRPr>
          </a:pPr>
          <a:endParaRPr lang="en-US"/>
        </a:p>
      </c:txPr>
    </c:title>
    <c:plotArea>
      <c:layout/>
      <c:pieChart>
        <c:varyColors val="1"/>
        <c:ser>
          <c:idx val="0"/>
          <c:order val="0"/>
          <c:tx>
            <c:strRef>
              <c:f>Sheet3!$B$42</c:f>
              <c:strCache>
                <c:ptCount val="1"/>
                <c:pt idx="0">
                  <c:v>solid waste</c:v>
                </c:pt>
              </c:strCache>
            </c:strRef>
          </c:tx>
          <c:dPt>
            <c:idx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EFF6-466F-9A04-8B86652CA4E1}"/>
              </c:ext>
            </c:extLst>
          </c:dPt>
          <c:dPt>
            <c:idx val="1"/>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EFF6-466F-9A04-8B86652CA4E1}"/>
              </c:ext>
            </c:extLst>
          </c:dPt>
          <c:dPt>
            <c:idx val="2"/>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EFF6-466F-9A04-8B86652CA4E1}"/>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
            <c:spPr>
              <a:noFill/>
              <a:ln>
                <a:noFill/>
              </a:ln>
              <a:effectLst/>
            </c:spPr>
            <c:dLblPos val="outEnd"/>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Sheet3!$C$41:$E$41</c:f>
              <c:strCache>
                <c:ptCount val="3"/>
                <c:pt idx="0">
                  <c:v>good </c:v>
                </c:pt>
                <c:pt idx="1">
                  <c:v>average</c:v>
                </c:pt>
                <c:pt idx="2">
                  <c:v>poor</c:v>
                </c:pt>
              </c:strCache>
            </c:strRef>
          </c:cat>
          <c:val>
            <c:numRef>
              <c:f>Sheet3!$C$42:$E$42</c:f>
              <c:numCache>
                <c:formatCode>General</c:formatCode>
                <c:ptCount val="3"/>
                <c:pt idx="0">
                  <c:v>1</c:v>
                </c:pt>
                <c:pt idx="1">
                  <c:v>0</c:v>
                </c:pt>
                <c:pt idx="2">
                  <c:v>4</c:v>
                </c:pt>
              </c:numCache>
            </c:numRef>
          </c:val>
          <c:extLst xmlns:c16r2="http://schemas.microsoft.com/office/drawing/2015/06/chart">
            <c:ext xmlns:c16="http://schemas.microsoft.com/office/drawing/2014/chart" uri="{C3380CC4-5D6E-409C-BE32-E72D297353CC}">
              <c16:uniqueId val="{00000006-EFF6-466F-9A04-8B86652CA4E1}"/>
            </c:ext>
          </c:extLst>
        </c:ser>
        <c:dLbls>
          <c:showPercent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title>
      <c:spPr>
        <a:noFill/>
        <a:ln>
          <a:noFill/>
        </a:ln>
        <a:effectLst/>
      </c:spPr>
      <c:txPr>
        <a:bodyPr rot="0" spcFirstLastPara="1" vertOverflow="ellipsis" vert="horz" wrap="square" anchor="ctr" anchorCtr="1"/>
        <a:lstStyle/>
        <a:p>
          <a:pPr>
            <a:defRPr sz="1200" b="1" i="0" u="none" strike="noStrike" kern="1200" cap="all" baseline="0">
              <a:solidFill>
                <a:schemeClr val="bg2"/>
              </a:solidFill>
              <a:latin typeface="+mn-lt"/>
              <a:ea typeface="+mn-ea"/>
              <a:cs typeface="+mn-cs"/>
            </a:defRPr>
          </a:pPr>
          <a:endParaRPr lang="en-US"/>
        </a:p>
      </c:txPr>
    </c:title>
    <c:plotArea>
      <c:layout/>
      <c:pieChart>
        <c:varyColors val="1"/>
        <c:ser>
          <c:idx val="0"/>
          <c:order val="0"/>
          <c:tx>
            <c:strRef>
              <c:f>Sheet3!$G$54</c:f>
              <c:strCache>
                <c:ptCount val="1"/>
                <c:pt idx="0">
                  <c:v>Sewarage System</c:v>
                </c:pt>
              </c:strCache>
            </c:strRef>
          </c:tx>
          <c:dPt>
            <c:idx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E392-41BC-9B15-DC228291A050}"/>
              </c:ext>
            </c:extLst>
          </c:dPt>
          <c:dPt>
            <c:idx val="1"/>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E392-41BC-9B15-DC228291A050}"/>
              </c:ext>
            </c:extLst>
          </c:dPt>
          <c:dPt>
            <c:idx val="2"/>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E392-41BC-9B15-DC228291A050}"/>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
            <c:spPr>
              <a:noFill/>
              <a:ln>
                <a:noFill/>
              </a:ln>
              <a:effectLst/>
            </c:spPr>
            <c:dLblPos val="outEnd"/>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Sheet3!$H$53:$J$53</c:f>
              <c:strCache>
                <c:ptCount val="3"/>
                <c:pt idx="0">
                  <c:v>good </c:v>
                </c:pt>
                <c:pt idx="1">
                  <c:v>average</c:v>
                </c:pt>
                <c:pt idx="2">
                  <c:v>poor</c:v>
                </c:pt>
              </c:strCache>
            </c:strRef>
          </c:cat>
          <c:val>
            <c:numRef>
              <c:f>Sheet3!$H$54:$J$54</c:f>
              <c:numCache>
                <c:formatCode>General</c:formatCode>
                <c:ptCount val="3"/>
                <c:pt idx="0">
                  <c:v>6</c:v>
                </c:pt>
                <c:pt idx="1">
                  <c:v>2</c:v>
                </c:pt>
                <c:pt idx="2">
                  <c:v>10</c:v>
                </c:pt>
              </c:numCache>
            </c:numRef>
          </c:val>
          <c:extLst xmlns:c16r2="http://schemas.microsoft.com/office/drawing/2015/06/chart">
            <c:ext xmlns:c16="http://schemas.microsoft.com/office/drawing/2014/chart" uri="{C3380CC4-5D6E-409C-BE32-E72D297353CC}">
              <c16:uniqueId val="{00000006-E392-41BC-9B15-DC228291A050}"/>
            </c:ext>
          </c:extLst>
        </c:ser>
        <c:dLbls>
          <c:showPercent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200" b="1" i="0" u="none" strike="noStrike" kern="1200" cap="all" baseline="0">
                <a:solidFill>
                  <a:schemeClr val="bg2"/>
                </a:solidFill>
                <a:latin typeface="+mn-lt"/>
                <a:ea typeface="+mn-ea"/>
                <a:cs typeface="+mn-cs"/>
              </a:defRPr>
            </a:pPr>
            <a:r>
              <a:rPr lang="en-US" sz="1200" dirty="0">
                <a:solidFill>
                  <a:schemeClr val="bg2"/>
                </a:solidFill>
              </a:rPr>
              <a:t>water supply</a:t>
            </a:r>
          </a:p>
        </c:rich>
      </c:tx>
      <c:layout>
        <c:manualLayout>
          <c:xMode val="edge"/>
          <c:yMode val="edge"/>
          <c:x val="3.3379429628628089E-2"/>
          <c:y val="9.1582135474256046E-2"/>
        </c:manualLayout>
      </c:layout>
      <c:spPr>
        <a:noFill/>
        <a:ln>
          <a:noFill/>
        </a:ln>
        <a:effectLst/>
      </c:spPr>
    </c:title>
    <c:plotArea>
      <c:layout/>
      <c:pieChart>
        <c:varyColors val="1"/>
        <c:ser>
          <c:idx val="0"/>
          <c:order val="0"/>
          <c:tx>
            <c:strRef>
              <c:f>Sheet3!$G$43</c:f>
              <c:strCache>
                <c:ptCount val="1"/>
                <c:pt idx="0">
                  <c:v>NUTHIMADUGU water supply</c:v>
                </c:pt>
              </c:strCache>
            </c:strRef>
          </c:tx>
          <c:dPt>
            <c:idx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9A7B-45DD-B869-7896F9B87F22}"/>
              </c:ext>
            </c:extLst>
          </c:dPt>
          <c:dPt>
            <c:idx val="1"/>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9A7B-45DD-B869-7896F9B87F22}"/>
              </c:ext>
            </c:extLst>
          </c:dPt>
          <c:dPt>
            <c:idx val="2"/>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9A7B-45DD-B869-7896F9B87F2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
            <c:spPr>
              <a:noFill/>
              <a:ln>
                <a:noFill/>
              </a:ln>
              <a:effectLst/>
            </c:spPr>
            <c:dLblPos val="outEnd"/>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Sheet3!$H$42:$J$42</c:f>
              <c:strCache>
                <c:ptCount val="3"/>
                <c:pt idx="0">
                  <c:v>good </c:v>
                </c:pt>
                <c:pt idx="1">
                  <c:v>average</c:v>
                </c:pt>
                <c:pt idx="2">
                  <c:v>poor</c:v>
                </c:pt>
              </c:strCache>
            </c:strRef>
          </c:cat>
          <c:val>
            <c:numRef>
              <c:f>Sheet3!$H$43:$J$43</c:f>
              <c:numCache>
                <c:formatCode>General</c:formatCode>
                <c:ptCount val="3"/>
                <c:pt idx="0">
                  <c:v>1</c:v>
                </c:pt>
                <c:pt idx="1">
                  <c:v>3</c:v>
                </c:pt>
                <c:pt idx="2">
                  <c:v>8</c:v>
                </c:pt>
              </c:numCache>
            </c:numRef>
          </c:val>
          <c:extLst xmlns:c16r2="http://schemas.microsoft.com/office/drawing/2015/06/chart">
            <c:ext xmlns:c16="http://schemas.microsoft.com/office/drawing/2014/chart" uri="{C3380CC4-5D6E-409C-BE32-E72D297353CC}">
              <c16:uniqueId val="{00000006-9A7B-45DD-B869-7896F9B87F22}"/>
            </c:ext>
          </c:extLst>
        </c:ser>
        <c:dLbls>
          <c:showPercent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200" b="1" i="0" u="none" strike="noStrike" kern="1200" cap="all" baseline="0">
                <a:solidFill>
                  <a:schemeClr val="bg2"/>
                </a:solidFill>
                <a:latin typeface="+mn-lt"/>
                <a:ea typeface="+mn-ea"/>
                <a:cs typeface="+mn-cs"/>
              </a:defRPr>
            </a:pPr>
            <a:r>
              <a:rPr lang="en-US" sz="1200" dirty="0">
                <a:solidFill>
                  <a:schemeClr val="bg2"/>
                </a:solidFill>
              </a:rPr>
              <a:t>water supply</a:t>
            </a:r>
          </a:p>
        </c:rich>
      </c:tx>
      <c:layout>
        <c:manualLayout>
          <c:xMode val="edge"/>
          <c:yMode val="edge"/>
          <c:x val="4.9971753682103687E-2"/>
          <c:y val="0.17553232084255521"/>
        </c:manualLayout>
      </c:layout>
      <c:spPr>
        <a:noFill/>
        <a:ln>
          <a:noFill/>
        </a:ln>
        <a:effectLst/>
      </c:spPr>
    </c:title>
    <c:plotArea>
      <c:layout/>
      <c:pieChart>
        <c:varyColors val="1"/>
        <c:ser>
          <c:idx val="0"/>
          <c:order val="0"/>
          <c:tx>
            <c:strRef>
              <c:f>Sheet3!$B$12</c:f>
              <c:strCache>
                <c:ptCount val="1"/>
                <c:pt idx="0">
                  <c:v>kambadur water supply</c:v>
                </c:pt>
              </c:strCache>
            </c:strRef>
          </c:tx>
          <c:dPt>
            <c:idx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B00E-4C80-AB1A-885B56AADE2C}"/>
              </c:ext>
            </c:extLst>
          </c:dPt>
          <c:dPt>
            <c:idx val="1"/>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B00E-4C80-AB1A-885B56AADE2C}"/>
              </c:ext>
            </c:extLst>
          </c:dPt>
          <c:dPt>
            <c:idx val="2"/>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B00E-4C80-AB1A-885B56AADE2C}"/>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
            <c:spPr>
              <a:noFill/>
              <a:ln>
                <a:noFill/>
              </a:ln>
              <a:effectLst/>
            </c:spPr>
            <c:dLblPos val="outEnd"/>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Sheet3!$C$11:$E$11</c:f>
              <c:strCache>
                <c:ptCount val="3"/>
                <c:pt idx="0">
                  <c:v>good </c:v>
                </c:pt>
                <c:pt idx="1">
                  <c:v>average</c:v>
                </c:pt>
                <c:pt idx="2">
                  <c:v>poor</c:v>
                </c:pt>
              </c:strCache>
            </c:strRef>
          </c:cat>
          <c:val>
            <c:numRef>
              <c:f>Sheet3!$C$12:$E$12</c:f>
              <c:numCache>
                <c:formatCode>General</c:formatCode>
                <c:ptCount val="3"/>
                <c:pt idx="0">
                  <c:v>8</c:v>
                </c:pt>
                <c:pt idx="1">
                  <c:v>4</c:v>
                </c:pt>
                <c:pt idx="2">
                  <c:v>20</c:v>
                </c:pt>
              </c:numCache>
            </c:numRef>
          </c:val>
          <c:extLst xmlns:c16r2="http://schemas.microsoft.com/office/drawing/2015/06/chart">
            <c:ext xmlns:c16="http://schemas.microsoft.com/office/drawing/2014/chart" uri="{C3380CC4-5D6E-409C-BE32-E72D297353CC}">
              <c16:uniqueId val="{00000006-B00E-4C80-AB1A-885B56AADE2C}"/>
            </c:ext>
          </c:extLst>
        </c:ser>
        <c:dLbls>
          <c:showPercent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chart>
    <c:title>
      <c:layout>
        <c:manualLayout>
          <c:xMode val="edge"/>
          <c:yMode val="edge"/>
          <c:x val="0.13365589861673688"/>
          <c:y val="0.11720795401445741"/>
        </c:manualLayout>
      </c:layout>
      <c:spPr>
        <a:noFill/>
        <a:ln>
          <a:noFill/>
        </a:ln>
        <a:effectLst/>
      </c:spPr>
      <c:txPr>
        <a:bodyPr rot="0" spcFirstLastPara="1" vertOverflow="ellipsis" vert="horz" wrap="square" anchor="ctr" anchorCtr="1"/>
        <a:lstStyle/>
        <a:p>
          <a:pPr>
            <a:defRPr sz="1200" b="1" i="0" u="none" strike="noStrike" kern="1200" cap="all" baseline="0">
              <a:solidFill>
                <a:schemeClr val="bg2"/>
              </a:solidFill>
              <a:latin typeface="+mn-lt"/>
              <a:ea typeface="+mn-ea"/>
              <a:cs typeface="+mn-cs"/>
            </a:defRPr>
          </a:pPr>
          <a:endParaRPr lang="en-US"/>
        </a:p>
      </c:txPr>
    </c:title>
    <c:plotArea>
      <c:layout/>
      <c:pieChart>
        <c:varyColors val="1"/>
        <c:ser>
          <c:idx val="0"/>
          <c:order val="0"/>
          <c:tx>
            <c:strRef>
              <c:f>Sheet3!$L$29</c:f>
              <c:strCache>
                <c:ptCount val="1"/>
                <c:pt idx="0">
                  <c:v>Solid Waste</c:v>
                </c:pt>
              </c:strCache>
            </c:strRef>
          </c:tx>
          <c:dPt>
            <c:idx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3635-4F29-8199-4DB0B8654E0C}"/>
              </c:ext>
            </c:extLst>
          </c:dPt>
          <c:dPt>
            <c:idx val="1"/>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3635-4F29-8199-4DB0B8654E0C}"/>
              </c:ext>
            </c:extLst>
          </c:dPt>
          <c:dPt>
            <c:idx val="2"/>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3635-4F29-8199-4DB0B8654E0C}"/>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
            <c:spPr>
              <a:noFill/>
              <a:ln>
                <a:noFill/>
              </a:ln>
              <a:effectLst/>
            </c:spPr>
            <c:dLblPos val="outEnd"/>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Sheet3!$M$28:$O$28</c:f>
              <c:strCache>
                <c:ptCount val="3"/>
                <c:pt idx="0">
                  <c:v>good </c:v>
                </c:pt>
                <c:pt idx="1">
                  <c:v>average</c:v>
                </c:pt>
                <c:pt idx="2">
                  <c:v>poor</c:v>
                </c:pt>
              </c:strCache>
            </c:strRef>
          </c:cat>
          <c:val>
            <c:numRef>
              <c:f>Sheet3!$M$29:$O$29</c:f>
              <c:numCache>
                <c:formatCode>General</c:formatCode>
                <c:ptCount val="3"/>
                <c:pt idx="0">
                  <c:v>2</c:v>
                </c:pt>
                <c:pt idx="1">
                  <c:v>1</c:v>
                </c:pt>
                <c:pt idx="2">
                  <c:v>15</c:v>
                </c:pt>
              </c:numCache>
            </c:numRef>
          </c:val>
          <c:extLst xmlns:c16r2="http://schemas.microsoft.com/office/drawing/2015/06/chart">
            <c:ext xmlns:c16="http://schemas.microsoft.com/office/drawing/2014/chart" uri="{C3380CC4-5D6E-409C-BE32-E72D297353CC}">
              <c16:uniqueId val="{00000006-3635-4F29-8199-4DB0B8654E0C}"/>
            </c:ext>
          </c:extLst>
        </c:ser>
        <c:dLbls>
          <c:showPercent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chart>
    <c:title>
      <c:layout>
        <c:manualLayout>
          <c:xMode val="edge"/>
          <c:yMode val="edge"/>
          <c:x val="6.0814847444938737E-2"/>
          <c:y val="7.1601150037419806E-2"/>
        </c:manualLayout>
      </c:layout>
      <c:spPr>
        <a:noFill/>
        <a:ln>
          <a:noFill/>
        </a:ln>
        <a:effectLst/>
      </c:spPr>
      <c:txPr>
        <a:bodyPr rot="0" spcFirstLastPara="1" vertOverflow="ellipsis" vert="horz" wrap="square" anchor="ctr" anchorCtr="1"/>
        <a:lstStyle/>
        <a:p>
          <a:pPr>
            <a:defRPr sz="1200" b="1" i="0" u="none" strike="noStrike" kern="1200" cap="all" baseline="0">
              <a:solidFill>
                <a:schemeClr val="bg2"/>
              </a:solidFill>
              <a:latin typeface="+mn-lt"/>
              <a:ea typeface="+mn-ea"/>
              <a:cs typeface="+mn-cs"/>
            </a:defRPr>
          </a:pPr>
          <a:endParaRPr lang="en-US"/>
        </a:p>
      </c:txPr>
    </c:title>
    <c:plotArea>
      <c:layout/>
      <c:pieChart>
        <c:varyColors val="1"/>
        <c:ser>
          <c:idx val="0"/>
          <c:order val="0"/>
          <c:tx>
            <c:strRef>
              <c:f>Sheet3!$G$29</c:f>
              <c:strCache>
                <c:ptCount val="1"/>
                <c:pt idx="0">
                  <c:v>Road &amp; Street Lighting</c:v>
                </c:pt>
              </c:strCache>
            </c:strRef>
          </c:tx>
          <c:dPt>
            <c:idx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3F44-4DB5-BAF5-3AB90F3C61D7}"/>
              </c:ext>
            </c:extLst>
          </c:dPt>
          <c:dPt>
            <c:idx val="1"/>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3F44-4DB5-BAF5-3AB90F3C61D7}"/>
              </c:ext>
            </c:extLst>
          </c:dPt>
          <c:dPt>
            <c:idx val="2"/>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3F44-4DB5-BAF5-3AB90F3C61D7}"/>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
            <c:dLbl>
              <c:idx val="1"/>
              <c:layout>
                <c:manualLayout>
                  <c:x val="5.1896426175087277E-3"/>
                  <c:y val="-2.7971264041244292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2"/>
                      </a:solidFill>
                      <a:latin typeface="+mn-lt"/>
                      <a:ea typeface="+mn-ea"/>
                      <a:cs typeface="+mn-cs"/>
                    </a:defRPr>
                  </a:pPr>
                  <a:endParaRPr lang="en-US"/>
                </a:p>
              </c:txPr>
              <c:dLblPos val="bestFit"/>
              <c:showCatName val="1"/>
              <c:showPercent val="1"/>
              <c:extLst xmlns:c16r2="http://schemas.microsoft.com/office/drawing/2015/06/chart">
                <c:ext xmlns:c16="http://schemas.microsoft.com/office/drawing/2014/chart" uri="{C3380CC4-5D6E-409C-BE32-E72D297353CC}">
                  <c16:uniqueId val="{00000003-3F44-4DB5-BAF5-3AB90F3C61D7}"/>
                </c:ext>
                <c:ext xmlns:c15="http://schemas.microsoft.com/office/drawing/2012/chart" uri="{CE6537A1-D6FC-4f65-9D91-7224C49458BB}">
                  <c15:layout>
                    <c:manualLayout>
                      <c:w val="0.23477943201609033"/>
                      <c:h val="0.19300172188458484"/>
                    </c:manualLayout>
                  </c15:layout>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
            <c:spPr>
              <a:noFill/>
              <a:ln>
                <a:noFill/>
              </a:ln>
              <a:effectLst/>
            </c:spPr>
            <c:dLblPos val="outEnd"/>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Sheet3!$H$28:$J$28</c:f>
              <c:strCache>
                <c:ptCount val="3"/>
                <c:pt idx="0">
                  <c:v>good </c:v>
                </c:pt>
                <c:pt idx="1">
                  <c:v>average</c:v>
                </c:pt>
                <c:pt idx="2">
                  <c:v>poor</c:v>
                </c:pt>
              </c:strCache>
            </c:strRef>
          </c:cat>
          <c:val>
            <c:numRef>
              <c:f>Sheet3!$H$29:$J$29</c:f>
              <c:numCache>
                <c:formatCode>General</c:formatCode>
                <c:ptCount val="3"/>
                <c:pt idx="0">
                  <c:v>1</c:v>
                </c:pt>
                <c:pt idx="1">
                  <c:v>4</c:v>
                </c:pt>
                <c:pt idx="2">
                  <c:v>4</c:v>
                </c:pt>
              </c:numCache>
            </c:numRef>
          </c:val>
          <c:extLst xmlns:c16r2="http://schemas.microsoft.com/office/drawing/2015/06/chart">
            <c:ext xmlns:c16="http://schemas.microsoft.com/office/drawing/2014/chart" uri="{C3380CC4-5D6E-409C-BE32-E72D297353CC}">
              <c16:uniqueId val="{00000006-3F44-4DB5-BAF5-3AB90F3C61D7}"/>
            </c:ext>
          </c:extLst>
        </c:ser>
        <c:dLbls>
          <c:showPercent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7.6137140932300798E-2"/>
          <c:y val="5.8357941699169857E-2"/>
          <c:w val="0.6874476400836429"/>
          <c:h val="0.9149871437895144"/>
        </c:manualLayout>
      </c:layout>
      <c:pieChart>
        <c:varyColors val="1"/>
        <c:ser>
          <c:idx val="0"/>
          <c:order val="0"/>
          <c:tx>
            <c:strRef>
              <c:f>Sheet1!$B$1</c:f>
              <c:strCache>
                <c:ptCount val="1"/>
                <c:pt idx="0">
                  <c:v>WATER SUPPLY</c:v>
                </c:pt>
              </c:strCache>
            </c:strRef>
          </c:tx>
          <c:explosion val="1"/>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68CE-4875-92D4-8FC41FAAC2E8}"/>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68CE-4875-92D4-8FC41FAAC2E8}"/>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1-6C3B-4A5A-8D02-D4A1ED0B38AA}"/>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68CE-4875-92D4-8FC41FAAC2E8}"/>
              </c:ext>
            </c:extLst>
          </c:dPt>
          <c:dLbls>
            <c:dLbl>
              <c:idx val="2"/>
              <c:layout>
                <c:manualLayout>
                  <c:x val="0.11453924704724409"/>
                  <c:y val="-0.28700305813219379"/>
                </c:manualLayout>
              </c:layout>
              <c:dLblPos val="bestFit"/>
              <c:showPercent val="1"/>
              <c:extLst xmlns:c16r2="http://schemas.microsoft.com/office/drawing/2015/06/chart">
                <c:ext xmlns:c16="http://schemas.microsoft.com/office/drawing/2014/chart" uri="{C3380CC4-5D6E-409C-BE32-E72D297353CC}">
                  <c16:uniqueId val="{00000001-6C3B-4A5A-8D02-D4A1ED0B38AA}"/>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197" b="0" i="0" u="none" strike="noStrike" kern="1200" baseline="0">
                    <a:ln>
                      <a:noFill/>
                    </a:ln>
                    <a:solidFill>
                      <a:schemeClr val="tx1"/>
                    </a:solidFill>
                    <a:latin typeface="+mn-lt"/>
                    <a:ea typeface="+mn-ea"/>
                    <a:cs typeface="+mn-cs"/>
                  </a:defRPr>
                </a:pPr>
                <a:endParaRPr lang="en-US"/>
              </a:p>
            </c:txPr>
            <c:dLblPos val="bestFit"/>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Sheet1!$A$2:$A$5</c:f>
              <c:strCache>
                <c:ptCount val="3"/>
                <c:pt idx="0">
                  <c:v>GOOD</c:v>
                </c:pt>
                <c:pt idx="1">
                  <c:v>AVERAGE</c:v>
                </c:pt>
                <c:pt idx="2">
                  <c:v>BAD</c:v>
                </c:pt>
              </c:strCache>
            </c:strRef>
          </c:cat>
          <c:val>
            <c:numRef>
              <c:f>Sheet1!$B$2:$B$5</c:f>
              <c:numCache>
                <c:formatCode>General</c:formatCode>
                <c:ptCount val="4"/>
                <c:pt idx="0">
                  <c:v>37</c:v>
                </c:pt>
                <c:pt idx="1">
                  <c:v>28</c:v>
                </c:pt>
                <c:pt idx="2">
                  <c:v>101</c:v>
                </c:pt>
              </c:numCache>
            </c:numRef>
          </c:val>
          <c:extLst xmlns:c16r2="http://schemas.microsoft.com/office/drawing/2015/06/chart">
            <c:ext xmlns:c16="http://schemas.microsoft.com/office/drawing/2014/chart" uri="{C3380CC4-5D6E-409C-BE32-E72D297353CC}">
              <c16:uniqueId val="{00000000-6C3B-4A5A-8D02-D4A1ED0B38AA}"/>
            </c:ext>
          </c:extLst>
        </c:ser>
        <c:firstSliceAng val="0"/>
      </c:pieChart>
      <c:spPr>
        <a:noFill/>
        <a:ln>
          <a:noFill/>
        </a:ln>
        <a:effectLst/>
      </c:spPr>
    </c:plotArea>
    <c:legend>
      <c:legendPos val="b"/>
      <c:legendEntry>
        <c:idx val="3"/>
        <c:delete val="1"/>
      </c:legendEntry>
      <c:layout>
        <c:manualLayout>
          <c:xMode val="edge"/>
          <c:yMode val="edge"/>
          <c:x val="0.75068757167014633"/>
          <c:y val="0.31942088133876562"/>
          <c:w val="0.247697184908026"/>
          <c:h val="0.29371864080509968"/>
        </c:manualLayout>
      </c:layout>
      <c:spPr>
        <a:noFill/>
        <a:ln>
          <a:noFill/>
        </a:ln>
        <a:effectLst/>
      </c:spPr>
      <c:txPr>
        <a:bodyPr rot="0" spcFirstLastPara="1" vertOverflow="ellipsis" vert="horz" wrap="square" anchor="ctr" anchorCtr="1"/>
        <a:lstStyle/>
        <a:p>
          <a:pPr>
            <a:defRPr sz="1000" b="0" i="0" u="none" strike="noStrike" kern="1200" baseline="0">
              <a:ln>
                <a:noFill/>
              </a:ln>
              <a:solidFill>
                <a:schemeClr val="tx1"/>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n>
            <a:noFill/>
          </a:ln>
          <a:solidFill>
            <a:schemeClr val="tx1"/>
          </a:solidFill>
        </a:defRPr>
      </a:pPr>
      <a:endParaRPr lang="en-US"/>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2789308745366759"/>
          <c:y val="6.5981543195262546E-2"/>
          <c:w val="0.6060205203081217"/>
          <c:h val="0.89912377418830502"/>
        </c:manualLayout>
      </c:layout>
      <c:pieChart>
        <c:varyColors val="1"/>
        <c:ser>
          <c:idx val="0"/>
          <c:order val="0"/>
          <c:tx>
            <c:strRef>
              <c:f>Sheet1!$B$1</c:f>
              <c:strCache>
                <c:ptCount val="1"/>
                <c:pt idx="0">
                  <c:v>SEWERAGE SYSTEM</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2343-45FE-B3EB-259BA9DBC5CA}"/>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343-45FE-B3EB-259BA9DBC5CA}"/>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1-90A5-4C50-A502-CF0700A008DD}"/>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343-45FE-B3EB-259BA9DBC5C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Percent val="1"/>
            <c:extLst xmlns:c16r2="http://schemas.microsoft.com/office/drawing/2015/06/chart">
              <c:ext xmlns:c15="http://schemas.microsoft.com/office/drawing/2012/chart" uri="{CE6537A1-D6FC-4f65-9D91-7224C49458BB}">
                <c15:layout/>
              </c:ext>
            </c:extLst>
          </c:dLbls>
          <c:cat>
            <c:strRef>
              <c:f>Sheet1!$A$2:$A$5</c:f>
              <c:strCache>
                <c:ptCount val="3"/>
                <c:pt idx="0">
                  <c:v>GOOD</c:v>
                </c:pt>
                <c:pt idx="1">
                  <c:v>AVERAGE</c:v>
                </c:pt>
                <c:pt idx="2">
                  <c:v>BAD</c:v>
                </c:pt>
              </c:strCache>
            </c:strRef>
          </c:cat>
          <c:val>
            <c:numRef>
              <c:f>Sheet1!$B$2:$B$5</c:f>
              <c:numCache>
                <c:formatCode>General</c:formatCode>
                <c:ptCount val="4"/>
                <c:pt idx="0">
                  <c:v>21</c:v>
                </c:pt>
                <c:pt idx="1">
                  <c:v>9</c:v>
                </c:pt>
                <c:pt idx="2">
                  <c:v>131</c:v>
                </c:pt>
              </c:numCache>
            </c:numRef>
          </c:val>
          <c:extLst xmlns:c16r2="http://schemas.microsoft.com/office/drawing/2015/06/chart">
            <c:ext xmlns:c16="http://schemas.microsoft.com/office/drawing/2014/chart" uri="{C3380CC4-5D6E-409C-BE32-E72D297353CC}">
              <c16:uniqueId val="{00000000-90A5-4C50-A502-CF0700A008DD}"/>
            </c:ext>
          </c:extLst>
        </c:ser>
        <c:dLbls>
          <c:showVal val="1"/>
        </c:dLbls>
        <c:firstSliceAng val="0"/>
      </c:pieChart>
      <c:spPr>
        <a:noFill/>
        <a:ln>
          <a:noFill/>
        </a:ln>
        <a:effectLst/>
      </c:spPr>
    </c:plotArea>
    <c:legend>
      <c:legendPos val="b"/>
      <c:legendEntry>
        <c:idx val="3"/>
        <c:delete val="1"/>
      </c:legendEntry>
      <c:layout>
        <c:manualLayout>
          <c:xMode val="edge"/>
          <c:yMode val="edge"/>
          <c:x val="0.76683325073375164"/>
          <c:y val="0.38279301059388965"/>
          <c:w val="0.21383498483036437"/>
          <c:h val="0.23229652177135501"/>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3.268016828078512E-2"/>
          <c:y val="4.1705723580919896E-2"/>
          <c:w val="0.67071748269296405"/>
          <c:h val="0.80354761784466089"/>
        </c:manualLayout>
      </c:layout>
      <c:pieChart>
        <c:varyColors val="1"/>
        <c:ser>
          <c:idx val="0"/>
          <c:order val="0"/>
          <c:tx>
            <c:strRef>
              <c:f>Sheet1!$B$1</c:f>
              <c:strCache>
                <c:ptCount val="1"/>
                <c:pt idx="0">
                  <c:v>ELECTRICITY</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095D-4680-BBA2-6D5CEFD827DB}"/>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095D-4680-BBA2-6D5CEFD827DB}"/>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2-095D-4680-BBA2-6D5CEFD827DB}"/>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69E3-4012-BEE7-9A27CC257D94}"/>
              </c:ext>
            </c:extLst>
          </c:dPt>
          <c:dLbls>
            <c:dLbl>
              <c:idx val="0"/>
              <c:layout>
                <c:manualLayout>
                  <c:x val="-3.1487081692913352E-2"/>
                  <c:y val="-0.19961920523996038"/>
                </c:manualLayout>
              </c:layout>
              <c:dLblPos val="bestFit"/>
              <c:showPercent val="1"/>
              <c:extLst xmlns:c16r2="http://schemas.microsoft.com/office/drawing/2015/06/chart">
                <c:ext xmlns:c16="http://schemas.microsoft.com/office/drawing/2014/chart" uri="{C3380CC4-5D6E-409C-BE32-E72D297353CC}">
                  <c16:uniqueId val="{00000001-095D-4680-BBA2-6D5CEFD827DB}"/>
                </c:ext>
                <c:ext xmlns:c15="http://schemas.microsoft.com/office/drawing/2012/chart" uri="{CE6537A1-D6FC-4f65-9D91-7224C49458BB}">
                  <c15:layout/>
                </c:ext>
              </c:extLst>
            </c:dLbl>
            <c:dLbl>
              <c:idx val="1"/>
              <c:layout>
                <c:manualLayout>
                  <c:x val="2.3494402066929154E-2"/>
                  <c:y val="6.0601066646095797E-2"/>
                </c:manualLayout>
              </c:layout>
              <c:dLblPos val="bestFit"/>
              <c:showPercent val="1"/>
              <c:extLst xmlns:c16r2="http://schemas.microsoft.com/office/drawing/2015/06/chart">
                <c:ext xmlns:c16="http://schemas.microsoft.com/office/drawing/2014/chart" uri="{C3380CC4-5D6E-409C-BE32-E72D297353CC}">
                  <c16:uniqueId val="{00000003-095D-4680-BBA2-6D5CEFD827DB}"/>
                </c:ext>
                <c:ext xmlns:c15="http://schemas.microsoft.com/office/drawing/2012/chart" uri="{CE6537A1-D6FC-4f65-9D91-7224C49458BB}">
                  <c15:layout/>
                </c:ext>
              </c:extLst>
            </c:dLbl>
            <c:dLbl>
              <c:idx val="2"/>
              <c:layout>
                <c:manualLayout>
                  <c:x val="1.6182148129921262E-2"/>
                  <c:y val="9.2818953443715907E-2"/>
                </c:manualLayout>
              </c:layout>
              <c:dLblPos val="bestFit"/>
              <c:showPercent val="1"/>
              <c:extLst xmlns:c16r2="http://schemas.microsoft.com/office/drawing/2015/06/chart">
                <c:ext xmlns:c16="http://schemas.microsoft.com/office/drawing/2014/chart" uri="{C3380CC4-5D6E-409C-BE32-E72D297353CC}">
                  <c16:uniqueId val="{00000002-095D-4680-BBA2-6D5CEFD827D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Percent val="1"/>
            <c:extLst xmlns:c16r2="http://schemas.microsoft.com/office/drawing/2015/06/chart">
              <c:ext xmlns:c15="http://schemas.microsoft.com/office/drawing/2012/chart" uri="{CE6537A1-D6FC-4f65-9D91-7224C49458BB}"/>
            </c:extLst>
          </c:dLbls>
          <c:cat>
            <c:strRef>
              <c:f>Sheet1!$A$2:$A$5</c:f>
              <c:strCache>
                <c:ptCount val="3"/>
                <c:pt idx="0">
                  <c:v>GOOD</c:v>
                </c:pt>
                <c:pt idx="1">
                  <c:v>AVERAGE</c:v>
                </c:pt>
                <c:pt idx="2">
                  <c:v>BAD</c:v>
                </c:pt>
              </c:strCache>
            </c:strRef>
          </c:cat>
          <c:val>
            <c:numRef>
              <c:f>Sheet1!$B$2:$B$5</c:f>
              <c:numCache>
                <c:formatCode>General</c:formatCode>
                <c:ptCount val="4"/>
                <c:pt idx="0">
                  <c:v>157</c:v>
                </c:pt>
                <c:pt idx="1">
                  <c:v>3</c:v>
                </c:pt>
                <c:pt idx="2">
                  <c:v>6</c:v>
                </c:pt>
              </c:numCache>
            </c:numRef>
          </c:val>
          <c:extLst xmlns:c16r2="http://schemas.microsoft.com/office/drawing/2015/06/chart">
            <c:ext xmlns:c16="http://schemas.microsoft.com/office/drawing/2014/chart" uri="{C3380CC4-5D6E-409C-BE32-E72D297353CC}">
              <c16:uniqueId val="{00000000-095D-4680-BBA2-6D5CEFD827DB}"/>
            </c:ext>
          </c:extLst>
        </c:ser>
        <c:dLbls>
          <c:showVal val="1"/>
        </c:dLbls>
        <c:firstSliceAng val="0"/>
      </c:pieChart>
      <c:spPr>
        <a:noFill/>
        <a:ln>
          <a:noFill/>
        </a:ln>
        <a:effectLst/>
      </c:spPr>
    </c:plotArea>
    <c:legend>
      <c:legendPos val="b"/>
      <c:legendEntry>
        <c:idx val="3"/>
        <c:delete val="1"/>
      </c:legendEntry>
      <c:layout>
        <c:manualLayout>
          <c:xMode val="edge"/>
          <c:yMode val="edge"/>
          <c:x val="0.75227278859051872"/>
          <c:y val="0.31690625932619487"/>
          <c:w val="0.17199273797321771"/>
          <c:h val="0.23791772330852834"/>
        </c:manualLayout>
      </c:layout>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1002261348956802"/>
          <c:y val="9.2270041550184853E-2"/>
          <c:w val="0.63528185349101662"/>
          <c:h val="0.87837881826108111"/>
        </c:manualLayout>
      </c:layout>
      <c:pieChart>
        <c:varyColors val="1"/>
        <c:ser>
          <c:idx val="0"/>
          <c:order val="0"/>
          <c:tx>
            <c:strRef>
              <c:f>Sheet1!$B$1</c:f>
              <c:strCache>
                <c:ptCount val="1"/>
                <c:pt idx="0">
                  <c:v>STREET LIGHTENING</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9510-4482-93B1-C1C5A4A157E9}"/>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2-9510-4482-93B1-C1C5A4A157E9}"/>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1-9510-4482-93B1-C1C5A4A157E9}"/>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477D-4C46-A21E-CCB6887473C7}"/>
              </c:ext>
            </c:extLst>
          </c:dPt>
          <c:dLbls>
            <c:dLbl>
              <c:idx val="0"/>
              <c:layout>
                <c:manualLayout>
                  <c:x val="-0.10659510334645675"/>
                  <c:y val="-4.7280262839550773E-2"/>
                </c:manualLayout>
              </c:layout>
              <c:dLblPos val="bestFit"/>
              <c:showPercent val="1"/>
              <c:extLst xmlns:c16r2="http://schemas.microsoft.com/office/drawing/2015/06/chart">
                <c:ext xmlns:c16="http://schemas.microsoft.com/office/drawing/2014/chart" uri="{C3380CC4-5D6E-409C-BE32-E72D297353CC}">
                  <c16:uniqueId val="{00000003-9510-4482-93B1-C1C5A4A157E9}"/>
                </c:ext>
                <c:ext xmlns:c15="http://schemas.microsoft.com/office/drawing/2012/chart" uri="{CE6537A1-D6FC-4f65-9D91-7224C49458BB}">
                  <c15:layout/>
                </c:ext>
              </c:extLst>
            </c:dLbl>
            <c:dLbl>
              <c:idx val="1"/>
              <c:layout>
                <c:manualLayout>
                  <c:x val="0.10059947096456692"/>
                  <c:y val="-5.4947277623814121E-2"/>
                </c:manualLayout>
              </c:layout>
              <c:dLblPos val="bestFit"/>
              <c:showPercent val="1"/>
              <c:extLst xmlns:c16r2="http://schemas.microsoft.com/office/drawing/2015/06/chart">
                <c:ext xmlns:c16="http://schemas.microsoft.com/office/drawing/2014/chart" uri="{C3380CC4-5D6E-409C-BE32-E72D297353CC}">
                  <c16:uniqueId val="{00000002-9510-4482-93B1-C1C5A4A157E9}"/>
                </c:ext>
                <c:ext xmlns:c15="http://schemas.microsoft.com/office/drawing/2012/chart" uri="{CE6537A1-D6FC-4f65-9D91-7224C49458BB}">
                  <c15:layout/>
                </c:ext>
              </c:extLst>
            </c:dLbl>
            <c:dLbl>
              <c:idx val="2"/>
              <c:layout>
                <c:manualLayout>
                  <c:x val="7.5821296751968512E-2"/>
                  <c:y val="0.11376487981269198"/>
                </c:manualLayout>
              </c:layout>
              <c:dLblPos val="bestFit"/>
              <c:showPercent val="1"/>
              <c:extLst xmlns:c16r2="http://schemas.microsoft.com/office/drawing/2015/06/chart">
                <c:ext xmlns:c16="http://schemas.microsoft.com/office/drawing/2014/chart" uri="{C3380CC4-5D6E-409C-BE32-E72D297353CC}">
                  <c16:uniqueId val="{00000001-9510-4482-93B1-C1C5A4A157E9}"/>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Percent val="1"/>
            <c:extLst xmlns:c16r2="http://schemas.microsoft.com/office/drawing/2015/06/chart">
              <c:ext xmlns:c15="http://schemas.microsoft.com/office/drawing/2012/chart" uri="{CE6537A1-D6FC-4f65-9D91-7224C49458BB}"/>
            </c:extLst>
          </c:dLbls>
          <c:cat>
            <c:strRef>
              <c:f>Sheet1!$A$2:$A$5</c:f>
              <c:strCache>
                <c:ptCount val="3"/>
                <c:pt idx="0">
                  <c:v>GOOD</c:v>
                </c:pt>
                <c:pt idx="1">
                  <c:v>AVERAGE</c:v>
                </c:pt>
                <c:pt idx="2">
                  <c:v>BAD</c:v>
                </c:pt>
              </c:strCache>
            </c:strRef>
          </c:cat>
          <c:val>
            <c:numRef>
              <c:f>Sheet1!$B$2:$B$5</c:f>
              <c:numCache>
                <c:formatCode>General</c:formatCode>
                <c:ptCount val="4"/>
                <c:pt idx="0">
                  <c:v>101</c:v>
                </c:pt>
                <c:pt idx="1">
                  <c:v>35</c:v>
                </c:pt>
                <c:pt idx="2">
                  <c:v>31</c:v>
                </c:pt>
              </c:numCache>
            </c:numRef>
          </c:val>
          <c:extLst xmlns:c16r2="http://schemas.microsoft.com/office/drawing/2015/06/chart">
            <c:ext xmlns:c16="http://schemas.microsoft.com/office/drawing/2014/chart" uri="{C3380CC4-5D6E-409C-BE32-E72D297353CC}">
              <c16:uniqueId val="{00000000-9510-4482-93B1-C1C5A4A157E9}"/>
            </c:ext>
          </c:extLst>
        </c:ser>
        <c:dLbls>
          <c:showVal val="1"/>
        </c:dLbls>
        <c:firstSliceAng val="0"/>
      </c:pieChart>
      <c:spPr>
        <a:noFill/>
        <a:ln>
          <a:noFill/>
        </a:ln>
        <a:effectLst/>
      </c:spPr>
    </c:plotArea>
    <c:legend>
      <c:legendPos val="b"/>
      <c:legendEntry>
        <c:idx val="3"/>
        <c:delete val="1"/>
      </c:legendEntry>
      <c:layout>
        <c:manualLayout>
          <c:xMode val="edge"/>
          <c:yMode val="edge"/>
          <c:x val="0.81074418975714657"/>
          <c:y val="0.46688167257612551"/>
          <c:w val="0.17294379594071721"/>
          <c:h val="0.27658384953539372"/>
        </c:manualLayout>
      </c:layout>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HH Size 2011</a:t>
            </a:r>
          </a:p>
        </c:rich>
      </c:tx>
      <c:layout/>
      <c:spPr>
        <a:noFill/>
        <a:ln>
          <a:noFill/>
        </a:ln>
        <a:effectLst/>
      </c:spPr>
    </c:title>
    <c:plotArea>
      <c:layout/>
      <c:barChart>
        <c:barDir val="col"/>
        <c:grouping val="clustered"/>
        <c:ser>
          <c:idx val="0"/>
          <c:order val="0"/>
          <c:tx>
            <c:strRef>
              <c:f>Sheet1!$J$2</c:f>
              <c:strCache>
                <c:ptCount val="1"/>
                <c:pt idx="0">
                  <c:v>HH Size</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Sheet1!$A$3:$A$14</c:f>
              <c:strCache>
                <c:ptCount val="12"/>
                <c:pt idx="0">
                  <c:v>CHENNAMPALLE</c:v>
                </c:pt>
                <c:pt idx="1">
                  <c:v>GULYAM</c:v>
                </c:pt>
                <c:pt idx="2">
                  <c:v>KAMBADUR</c:v>
                </c:pt>
                <c:pt idx="3">
                  <c:v>KARTHANAPARTHI</c:v>
                </c:pt>
                <c:pt idx="4">
                  <c:v>KURAKULAPALLE</c:v>
                </c:pt>
                <c:pt idx="5">
                  <c:v>MULAKANUR</c:v>
                </c:pt>
                <c:pt idx="6">
                  <c:v>NUTHIMADUGU</c:v>
                </c:pt>
                <c:pt idx="7">
                  <c:v>PALLUR</c:v>
                </c:pt>
                <c:pt idx="8">
                  <c:v>RALLAANANTAPURAM</c:v>
                </c:pt>
                <c:pt idx="9">
                  <c:v>RALLAPALLE</c:v>
                </c:pt>
                <c:pt idx="10">
                  <c:v>RAMAPURAM</c:v>
                </c:pt>
                <c:pt idx="11">
                  <c:v>THIMMAPURAM</c:v>
                </c:pt>
              </c:strCache>
            </c:strRef>
          </c:cat>
          <c:val>
            <c:numRef>
              <c:f>Sheet1!$J$3:$J$14</c:f>
              <c:numCache>
                <c:formatCode>0.0</c:formatCode>
                <c:ptCount val="12"/>
                <c:pt idx="0">
                  <c:v>4.1877076411960097</c:v>
                </c:pt>
                <c:pt idx="1">
                  <c:v>4.434146341463415</c:v>
                </c:pt>
                <c:pt idx="2">
                  <c:v>4.5321397123569094</c:v>
                </c:pt>
                <c:pt idx="3">
                  <c:v>4.3599290780141864</c:v>
                </c:pt>
                <c:pt idx="4">
                  <c:v>4.1858407079646014</c:v>
                </c:pt>
                <c:pt idx="5">
                  <c:v>4.51566265060241</c:v>
                </c:pt>
                <c:pt idx="6">
                  <c:v>4.0010266940451782</c:v>
                </c:pt>
                <c:pt idx="7">
                  <c:v>4.292914536157773</c:v>
                </c:pt>
                <c:pt idx="8">
                  <c:v>4.2854291417165697</c:v>
                </c:pt>
                <c:pt idx="9">
                  <c:v>4.179153094462543</c:v>
                </c:pt>
                <c:pt idx="10">
                  <c:v>3.9049504950495035</c:v>
                </c:pt>
                <c:pt idx="11">
                  <c:v>4.4492753623188435</c:v>
                </c:pt>
              </c:numCache>
            </c:numRef>
          </c:val>
          <c:extLst xmlns:c16r2="http://schemas.microsoft.com/office/drawing/2015/06/chart">
            <c:ext xmlns:c16="http://schemas.microsoft.com/office/drawing/2014/chart" uri="{C3380CC4-5D6E-409C-BE32-E72D297353CC}">
              <c16:uniqueId val="{00000000-4E86-4491-B933-46C14B3A91A7}"/>
            </c:ext>
          </c:extLst>
        </c:ser>
        <c:dLbls>
          <c:showVal val="1"/>
        </c:dLbls>
        <c:gapWidth val="219"/>
        <c:overlap val="-27"/>
        <c:axId val="91014272"/>
        <c:axId val="91016576"/>
      </c:barChart>
      <c:catAx>
        <c:axId val="9101427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16576"/>
        <c:crosses val="autoZero"/>
        <c:auto val="1"/>
        <c:lblAlgn val="ctr"/>
        <c:lblOffset val="100"/>
      </c:catAx>
      <c:valAx>
        <c:axId val="91016576"/>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14272"/>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8.5266076825124104E-2"/>
          <c:y val="1.9036551193633382E-2"/>
          <c:w val="0.66161463403475573"/>
          <c:h val="0.95760323467229702"/>
        </c:manualLayout>
      </c:layout>
      <c:pieChart>
        <c:varyColors val="1"/>
        <c:ser>
          <c:idx val="0"/>
          <c:order val="0"/>
          <c:tx>
            <c:strRef>
              <c:f>Sheet1!$B$1</c:f>
              <c:strCache>
                <c:ptCount val="1"/>
                <c:pt idx="0">
                  <c:v>SOLID WASTE</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ADB-4634-8B2C-087364441863}"/>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BADB-4634-8B2C-087364441863}"/>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2-BADB-4634-8B2C-087364441863}"/>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A46D-4A36-B187-B2F244481366}"/>
              </c:ext>
            </c:extLst>
          </c:dPt>
          <c:dLbls>
            <c:dLbl>
              <c:idx val="0"/>
              <c:layout>
                <c:manualLayout>
                  <c:x val="-0.19582603656475336"/>
                  <c:y val="0.11837742527766465"/>
                </c:manualLayout>
              </c:layout>
              <c:dLblPos val="bestFit"/>
              <c:showPercent val="1"/>
              <c:extLst xmlns:c16r2="http://schemas.microsoft.com/office/drawing/2015/06/chart">
                <c:ext xmlns:c16="http://schemas.microsoft.com/office/drawing/2014/chart" uri="{C3380CC4-5D6E-409C-BE32-E72D297353CC}">
                  <c16:uniqueId val="{00000001-BADB-4634-8B2C-087364441863}"/>
                </c:ext>
                <c:ext xmlns:c15="http://schemas.microsoft.com/office/drawing/2012/chart" uri="{CE6537A1-D6FC-4f65-9D91-7224C49458BB}">
                  <c15:layout/>
                </c:ext>
              </c:extLst>
            </c:dLbl>
            <c:dLbl>
              <c:idx val="1"/>
              <c:layout>
                <c:manualLayout>
                  <c:x val="-7.347695576696768E-2"/>
                  <c:y val="-8.8641160255851378E-2"/>
                </c:manualLayout>
              </c:layout>
              <c:dLblPos val="bestFit"/>
              <c:showPercent val="1"/>
              <c:extLst xmlns:c16r2="http://schemas.microsoft.com/office/drawing/2015/06/chart">
                <c:ext xmlns:c16="http://schemas.microsoft.com/office/drawing/2014/chart" uri="{C3380CC4-5D6E-409C-BE32-E72D297353CC}">
                  <c16:uniqueId val="{00000003-BADB-4634-8B2C-087364441863}"/>
                </c:ext>
                <c:ext xmlns:c15="http://schemas.microsoft.com/office/drawing/2012/chart" uri="{CE6537A1-D6FC-4f65-9D91-7224C49458BB}">
                  <c15:layout/>
                </c:ext>
              </c:extLst>
            </c:dLbl>
            <c:dLbl>
              <c:idx val="2"/>
              <c:layout>
                <c:manualLayout>
                  <c:x val="0.19523280610208951"/>
                  <c:y val="-0.11013439664613543"/>
                </c:manualLayout>
              </c:layout>
              <c:dLblPos val="bestFit"/>
              <c:showPercent val="1"/>
              <c:extLst xmlns:c16r2="http://schemas.microsoft.com/office/drawing/2015/06/chart">
                <c:ext xmlns:c16="http://schemas.microsoft.com/office/drawing/2014/chart" uri="{C3380CC4-5D6E-409C-BE32-E72D297353CC}">
                  <c16:uniqueId val="{00000002-BADB-4634-8B2C-087364441863}"/>
                </c:ext>
                <c:ext xmlns:c15="http://schemas.microsoft.com/office/drawing/2012/chart" uri="{CE6537A1-D6FC-4f65-9D91-7224C49458BB}">
                  <c15:layout/>
                </c:ext>
              </c:extLst>
            </c:dLbl>
            <c:dLbl>
              <c:idx val="3"/>
              <c:delete val="1"/>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Percent val="1"/>
            <c:extLst xmlns:c16r2="http://schemas.microsoft.com/office/drawing/2015/06/chart">
              <c:ext xmlns:c15="http://schemas.microsoft.com/office/drawing/2012/chart" uri="{CE6537A1-D6FC-4f65-9D91-7224C49458BB}"/>
            </c:extLst>
          </c:dLbls>
          <c:cat>
            <c:strRef>
              <c:f>Sheet1!$A$2:$A$5</c:f>
              <c:strCache>
                <c:ptCount val="3"/>
                <c:pt idx="0">
                  <c:v>GOOD</c:v>
                </c:pt>
                <c:pt idx="1">
                  <c:v>AVERAGE</c:v>
                </c:pt>
                <c:pt idx="2">
                  <c:v>BAD</c:v>
                </c:pt>
              </c:strCache>
            </c:strRef>
          </c:cat>
          <c:val>
            <c:numRef>
              <c:f>Sheet1!$B$2:$B$5</c:f>
              <c:numCache>
                <c:formatCode>General</c:formatCode>
                <c:ptCount val="4"/>
                <c:pt idx="0">
                  <c:v>56</c:v>
                </c:pt>
                <c:pt idx="1">
                  <c:v>7</c:v>
                </c:pt>
                <c:pt idx="2">
                  <c:v>104</c:v>
                </c:pt>
              </c:numCache>
            </c:numRef>
          </c:val>
          <c:extLst xmlns:c16r2="http://schemas.microsoft.com/office/drawing/2015/06/chart">
            <c:ext xmlns:c16="http://schemas.microsoft.com/office/drawing/2014/chart" uri="{C3380CC4-5D6E-409C-BE32-E72D297353CC}">
              <c16:uniqueId val="{00000000-BADB-4634-8B2C-087364441863}"/>
            </c:ext>
          </c:extLst>
        </c:ser>
        <c:dLbls>
          <c:showVal val="1"/>
        </c:dLbls>
        <c:firstSliceAng val="0"/>
      </c:pieChart>
      <c:spPr>
        <a:noFill/>
        <a:ln>
          <a:noFill/>
        </a:ln>
        <a:effectLst/>
      </c:spPr>
    </c:plotArea>
    <c:legend>
      <c:legendPos val="b"/>
      <c:legendEntry>
        <c:idx val="3"/>
        <c:delete val="1"/>
      </c:legendEntry>
      <c:layout>
        <c:manualLayout>
          <c:xMode val="edge"/>
          <c:yMode val="edge"/>
          <c:x val="0.78392406446742691"/>
          <c:y val="0.39802788289874186"/>
          <c:w val="0.20685900482666941"/>
          <c:h val="0.23755277660976698"/>
        </c:manualLayout>
      </c:layout>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9.4521426825625351E-2"/>
          <c:y val="6.9071607386347336E-2"/>
          <c:w val="0.59847858093350037"/>
          <c:h val="0.89771776256423552"/>
        </c:manualLayout>
      </c:layout>
      <c:pieChart>
        <c:varyColors val="1"/>
        <c:ser>
          <c:idx val="0"/>
          <c:order val="0"/>
          <c:tx>
            <c:strRef>
              <c:f>Sheet1!$B$1</c:f>
              <c:strCache>
                <c:ptCount val="1"/>
                <c:pt idx="0">
                  <c:v>PENSION</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C61-48E3-83AC-FE5D8F3467BB}"/>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C61-48E3-83AC-FE5D8F3467BB}"/>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8C61-48E3-83AC-FE5D8F3467BB}"/>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8C61-48E3-83AC-FE5D8F3467BB}"/>
              </c:ext>
            </c:extLst>
          </c:dPt>
          <c:dLbls>
            <c:dLbl>
              <c:idx val="0"/>
              <c:layout>
                <c:manualLayout>
                  <c:x val="-0.17188294098021034"/>
                  <c:y val="-4.1386444057377285E-2"/>
                </c:manualLayout>
              </c:layout>
              <c:dLblPos val="bestFit"/>
              <c:showPercent val="1"/>
            </c:dLbl>
            <c:dLbl>
              <c:idx val="1"/>
              <c:layout>
                <c:manualLayout>
                  <c:x val="0.18560325747494771"/>
                  <c:y val="-8.2489195115679481E-3"/>
                </c:manualLayout>
              </c:layout>
              <c:dLblPos val="bestFit"/>
              <c:showPercent val="1"/>
            </c:dLbl>
            <c:dLbl>
              <c:idx val="2"/>
              <c:delete val="1"/>
            </c:dLbl>
            <c:dLbl>
              <c:idx val="3"/>
              <c:delete val="1"/>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Percent val="1"/>
            <c:extLst xmlns:c16r2="http://schemas.microsoft.com/office/drawing/2015/06/chart">
              <c:ext xmlns:c15="http://schemas.microsoft.com/office/drawing/2012/chart" uri="{CE6537A1-D6FC-4f65-9D91-7224C49458BB}">
                <c15:layout/>
              </c:ext>
            </c:extLst>
          </c:dLbls>
          <c:cat>
            <c:strRef>
              <c:f>Sheet1!$A$2:$A$5</c:f>
              <c:strCache>
                <c:ptCount val="2"/>
                <c:pt idx="0">
                  <c:v>YES</c:v>
                </c:pt>
                <c:pt idx="1">
                  <c:v>NO</c:v>
                </c:pt>
              </c:strCache>
            </c:strRef>
          </c:cat>
          <c:val>
            <c:numRef>
              <c:f>Sheet1!$B$2:$B$5</c:f>
              <c:numCache>
                <c:formatCode>General</c:formatCode>
                <c:ptCount val="4"/>
                <c:pt idx="0">
                  <c:v>87</c:v>
                </c:pt>
                <c:pt idx="1">
                  <c:v>75</c:v>
                </c:pt>
              </c:numCache>
            </c:numRef>
          </c:val>
          <c:extLst xmlns:c16r2="http://schemas.microsoft.com/office/drawing/2015/06/chart">
            <c:ext xmlns:c16="http://schemas.microsoft.com/office/drawing/2014/chart" uri="{C3380CC4-5D6E-409C-BE32-E72D297353CC}">
              <c16:uniqueId val="{00000000-16B2-475B-8055-2D19383173D1}"/>
            </c:ext>
          </c:extLst>
        </c:ser>
        <c:dLbls>
          <c:showVal val="1"/>
        </c:dLbls>
        <c:firstSliceAng val="0"/>
      </c:pieChart>
      <c:spPr>
        <a:noFill/>
        <a:ln>
          <a:noFill/>
        </a:ln>
        <a:effectLst/>
      </c:spPr>
    </c:plotArea>
    <c:legend>
      <c:legendPos val="b"/>
      <c:legendEntry>
        <c:idx val="2"/>
        <c:delete val="1"/>
      </c:legendEntry>
      <c:legendEntry>
        <c:idx val="3"/>
        <c:delete val="1"/>
      </c:legendEntry>
      <c:layout>
        <c:manualLayout>
          <c:xMode val="edge"/>
          <c:yMode val="edge"/>
          <c:x val="0.75994550184085263"/>
          <c:y val="0.44923477450589228"/>
          <c:w val="8.9830792866259904E-2"/>
          <c:h val="0.17199870083154792"/>
        </c:manualLayout>
      </c:layout>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0725681930160112"/>
          <c:y val="0.12565984741191483"/>
          <c:w val="0.61919859870189864"/>
          <c:h val="0.76061243728415295"/>
        </c:manualLayout>
      </c:layout>
      <c:pieChart>
        <c:varyColors val="1"/>
        <c:ser>
          <c:idx val="0"/>
          <c:order val="0"/>
          <c:tx>
            <c:strRef>
              <c:f>Sheet1!$B$1</c:f>
              <c:strCache>
                <c:ptCount val="1"/>
                <c:pt idx="0">
                  <c:v>TYPES OF PENSIONS</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69A3-43F4-A6B3-FB69DC658D9C}"/>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69A3-43F4-A6B3-FB69DC658D9C}"/>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69A3-43F4-A6B3-FB69DC658D9C}"/>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69A3-43F4-A6B3-FB69DC658D9C}"/>
              </c:ext>
            </c:extLst>
          </c:dPt>
          <c:dLbls>
            <c:dLbl>
              <c:idx val="0"/>
              <c:layout>
                <c:manualLayout>
                  <c:x val="-0.22684713261509695"/>
                  <c:y val="-9.1493281269313637E-2"/>
                </c:manualLayout>
              </c:layout>
              <c:dLblPos val="bestFit"/>
              <c:showPercent val="1"/>
            </c:dLbl>
            <c:dLbl>
              <c:idx val="1"/>
              <c:layout>
                <c:manualLayout>
                  <c:x val="0.16146267763548403"/>
                  <c:y val="0.14142380797073931"/>
                </c:manualLayout>
              </c:layout>
              <c:dLblPos val="bestFit"/>
              <c:showPercent val="1"/>
            </c:dLbl>
            <c:dLbl>
              <c:idx val="3"/>
              <c:delete val="1"/>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Percent val="1"/>
            <c:extLst xmlns:c16r2="http://schemas.microsoft.com/office/drawing/2015/06/chart">
              <c:ext xmlns:c15="http://schemas.microsoft.com/office/drawing/2012/chart" uri="{CE6537A1-D6FC-4f65-9D91-7224C49458BB}">
                <c15:layout/>
              </c:ext>
            </c:extLst>
          </c:dLbls>
          <c:cat>
            <c:strRef>
              <c:f>Sheet1!$A$2:$A$5</c:f>
              <c:strCache>
                <c:ptCount val="3"/>
                <c:pt idx="0">
                  <c:v>OLD AGE</c:v>
                </c:pt>
                <c:pt idx="1">
                  <c:v>PHYSICALLY DISABLED</c:v>
                </c:pt>
                <c:pt idx="2">
                  <c:v>WIDOW</c:v>
                </c:pt>
              </c:strCache>
            </c:strRef>
          </c:cat>
          <c:val>
            <c:numRef>
              <c:f>Sheet1!$B$2:$B$5</c:f>
              <c:numCache>
                <c:formatCode>General</c:formatCode>
                <c:ptCount val="4"/>
                <c:pt idx="0">
                  <c:v>63</c:v>
                </c:pt>
                <c:pt idx="1">
                  <c:v>20</c:v>
                </c:pt>
                <c:pt idx="2">
                  <c:v>4</c:v>
                </c:pt>
              </c:numCache>
            </c:numRef>
          </c:val>
          <c:extLst xmlns:c16r2="http://schemas.microsoft.com/office/drawing/2015/06/chart">
            <c:ext xmlns:c16="http://schemas.microsoft.com/office/drawing/2014/chart" uri="{C3380CC4-5D6E-409C-BE32-E72D297353CC}">
              <c16:uniqueId val="{00000000-9887-46F1-8659-182EAF536C4E}"/>
            </c:ext>
          </c:extLst>
        </c:ser>
        <c:dLbls>
          <c:showVal val="1"/>
        </c:dLbls>
        <c:firstSliceAng val="0"/>
      </c:pieChart>
      <c:spPr>
        <a:noFill/>
        <a:ln>
          <a:noFill/>
        </a:ln>
        <a:effectLst/>
      </c:spPr>
    </c:plotArea>
    <c:legend>
      <c:legendPos val="b"/>
      <c:legendEntry>
        <c:idx val="3"/>
        <c:delete val="1"/>
      </c:legendEntry>
      <c:layout>
        <c:manualLayout>
          <c:xMode val="edge"/>
          <c:yMode val="edge"/>
          <c:x val="0.75372219808272012"/>
          <c:y val="0.32757501701462916"/>
          <c:w val="0.21764662807794821"/>
          <c:h val="0.32431833514276698"/>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a:t>Linear</a:t>
            </a:r>
            <a:r>
              <a:rPr lang="en-IN" baseline="0"/>
              <a:t> and Geometric Projections</a:t>
            </a:r>
            <a:endParaRPr lang="en-IN"/>
          </a:p>
        </c:rich>
      </c:tx>
      <c:layout>
        <c:manualLayout>
          <c:xMode val="edge"/>
          <c:yMode val="edge"/>
          <c:x val="0.28755807806319794"/>
          <c:y val="1.5961691939345577E-2"/>
        </c:manualLayout>
      </c:layout>
      <c:spPr>
        <a:noFill/>
        <a:ln>
          <a:noFill/>
        </a:ln>
        <a:effectLst/>
      </c:spPr>
    </c:title>
    <c:plotArea>
      <c:layout>
        <c:manualLayout>
          <c:layoutTarget val="inner"/>
          <c:xMode val="edge"/>
          <c:yMode val="edge"/>
          <c:x val="8.6735258247826547E-2"/>
          <c:y val="6.8635903752254396E-2"/>
          <c:w val="0.90680242555887458"/>
          <c:h val="0.5532676049298475"/>
        </c:manualLayout>
      </c:layout>
      <c:lineChart>
        <c:grouping val="standard"/>
        <c:ser>
          <c:idx val="0"/>
          <c:order val="0"/>
          <c:tx>
            <c:strRef>
              <c:f>Sheet5!$B$16</c:f>
              <c:strCache>
                <c:ptCount val="1"/>
                <c:pt idx="0">
                  <c:v>Linear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dLblPos val="t"/>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Sheet5!$A$17:$A$28</c:f>
              <c:strCache>
                <c:ptCount val="12"/>
                <c:pt idx="0">
                  <c:v>Chennampalle</c:v>
                </c:pt>
                <c:pt idx="1">
                  <c:v>Gulyam</c:v>
                </c:pt>
                <c:pt idx="2">
                  <c:v>Kambadur</c:v>
                </c:pt>
                <c:pt idx="3">
                  <c:v>Karthanaparthi</c:v>
                </c:pt>
                <c:pt idx="4">
                  <c:v>Kurakulapalle</c:v>
                </c:pt>
                <c:pt idx="5">
                  <c:v>Mulakanur</c:v>
                </c:pt>
                <c:pt idx="6">
                  <c:v>Nuthimadugu</c:v>
                </c:pt>
                <c:pt idx="7">
                  <c:v>Pallur</c:v>
                </c:pt>
                <c:pt idx="8">
                  <c:v>Ralla Anantapuram</c:v>
                </c:pt>
                <c:pt idx="9">
                  <c:v>Rallapalle</c:v>
                </c:pt>
                <c:pt idx="10">
                  <c:v>Ramapuram</c:v>
                </c:pt>
                <c:pt idx="11">
                  <c:v>Thimmapuram</c:v>
                </c:pt>
              </c:strCache>
            </c:strRef>
          </c:cat>
          <c:val>
            <c:numRef>
              <c:f>Sheet5!$B$17:$B$28</c:f>
              <c:numCache>
                <c:formatCode>0</c:formatCode>
                <c:ptCount val="12"/>
                <c:pt idx="0">
                  <c:v>3624.510454545456</c:v>
                </c:pt>
                <c:pt idx="1">
                  <c:v>1465.2357615894048</c:v>
                </c:pt>
                <c:pt idx="2">
                  <c:v>22022.840458579882</c:v>
                </c:pt>
                <c:pt idx="3">
                  <c:v>3180.2334821428567</c:v>
                </c:pt>
                <c:pt idx="4">
                  <c:v>3870.7135519557492</c:v>
                </c:pt>
                <c:pt idx="5">
                  <c:v>8210.3807960607246</c:v>
                </c:pt>
                <c:pt idx="6">
                  <c:v>4082.9100625651722</c:v>
                </c:pt>
                <c:pt idx="7">
                  <c:v>7370.6561461794063</c:v>
                </c:pt>
                <c:pt idx="8">
                  <c:v>3229.8449401523394</c:v>
                </c:pt>
                <c:pt idx="9">
                  <c:v>1576.8414429530192</c:v>
                </c:pt>
                <c:pt idx="10">
                  <c:v>1700.098693759071</c:v>
                </c:pt>
                <c:pt idx="11">
                  <c:v>4615.9695326208321</c:v>
                </c:pt>
              </c:numCache>
            </c:numRef>
          </c:val>
          <c:extLst xmlns:c16r2="http://schemas.microsoft.com/office/drawing/2015/06/chart">
            <c:ext xmlns:c16="http://schemas.microsoft.com/office/drawing/2014/chart" uri="{C3380CC4-5D6E-409C-BE32-E72D297353CC}">
              <c16:uniqueId val="{00000000-B93A-4BFC-882E-3917C36549FE}"/>
            </c:ext>
          </c:extLst>
        </c:ser>
        <c:ser>
          <c:idx val="1"/>
          <c:order val="1"/>
          <c:tx>
            <c:strRef>
              <c:f>Sheet5!$C$16</c:f>
              <c:strCache>
                <c:ptCount val="1"/>
                <c:pt idx="0">
                  <c:v>Geometric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3.5670498084291201E-2"/>
                  <c:y val="-8.1043632171569027E-2"/>
                </c:manualLayout>
              </c:layout>
              <c:dLblPos val="r"/>
              <c:showVal val="1"/>
              <c:extLst xmlns:c16r2="http://schemas.microsoft.com/office/drawing/2015/06/chart">
                <c:ext xmlns:c16="http://schemas.microsoft.com/office/drawing/2014/chart" uri="{C3380CC4-5D6E-409C-BE32-E72D297353CC}">
                  <c16:uniqueId val="{00000001-B93A-4BFC-882E-3917C36549FE}"/>
                </c:ext>
                <c:ext xmlns:c15="http://schemas.microsoft.com/office/drawing/2012/chart" uri="{CE6537A1-D6FC-4f65-9D91-7224C49458BB}">
                  <c15:layout/>
                </c:ext>
              </c:extLst>
            </c:dLbl>
            <c:dLbl>
              <c:idx val="1"/>
              <c:layout>
                <c:manualLayout>
                  <c:x val="-3.3754789272030628E-2"/>
                  <c:y val="-9.4842685360943091E-2"/>
                </c:manualLayout>
              </c:layout>
              <c:dLblPos val="r"/>
              <c:showVal val="1"/>
              <c:extLst xmlns:c16r2="http://schemas.microsoft.com/office/drawing/2015/06/chart">
                <c:ext xmlns:c16="http://schemas.microsoft.com/office/drawing/2014/chart" uri="{C3380CC4-5D6E-409C-BE32-E72D297353CC}">
                  <c16:uniqueId val="{00000002-B93A-4BFC-882E-3917C36549FE}"/>
                </c:ext>
                <c:ext xmlns:c15="http://schemas.microsoft.com/office/drawing/2012/chart" uri="{CE6537A1-D6FC-4f65-9D91-7224C49458BB}">
                  <c15:layout/>
                </c:ext>
              </c:extLst>
            </c:dLbl>
            <c:dLbl>
              <c:idx val="3"/>
              <c:layout>
                <c:manualLayout>
                  <c:x val="-3.3754789272030725E-2"/>
                  <c:y val="-9.4842685360943091E-2"/>
                </c:manualLayout>
              </c:layout>
              <c:dLblPos val="r"/>
              <c:showVal val="1"/>
              <c:extLst xmlns:c16r2="http://schemas.microsoft.com/office/drawing/2015/06/chart">
                <c:ext xmlns:c16="http://schemas.microsoft.com/office/drawing/2014/chart" uri="{C3380CC4-5D6E-409C-BE32-E72D297353CC}">
                  <c16:uniqueId val="{00000003-B93A-4BFC-882E-3917C36549FE}"/>
                </c:ext>
                <c:ext xmlns:c15="http://schemas.microsoft.com/office/drawing/2012/chart" uri="{CE6537A1-D6FC-4f65-9D91-7224C49458BB}">
                  <c15:layout/>
                </c:ext>
              </c:extLst>
            </c:dLbl>
            <c:dLbl>
              <c:idx val="4"/>
              <c:layout>
                <c:manualLayout>
                  <c:x val="-3.5670498084291256E-2"/>
                  <c:y val="-0.10174221195563016"/>
                </c:manualLayout>
              </c:layout>
              <c:dLblPos val="r"/>
              <c:showVal val="1"/>
              <c:extLst xmlns:c16r2="http://schemas.microsoft.com/office/drawing/2015/06/chart">
                <c:ext xmlns:c16="http://schemas.microsoft.com/office/drawing/2014/chart" uri="{C3380CC4-5D6E-409C-BE32-E72D297353CC}">
                  <c16:uniqueId val="{00000004-B93A-4BFC-882E-3917C36549FE}"/>
                </c:ext>
                <c:ext xmlns:c15="http://schemas.microsoft.com/office/drawing/2012/chart" uri="{CE6537A1-D6FC-4f65-9D91-7224C49458BB}">
                  <c15:layout/>
                </c:ext>
              </c:extLst>
            </c:dLbl>
            <c:dLbl>
              <c:idx val="5"/>
              <c:layout>
                <c:manualLayout>
                  <c:x val="-3.3754789272030725E-2"/>
                  <c:y val="-8.4493395468912547E-2"/>
                </c:manualLayout>
              </c:layout>
              <c:dLblPos val="r"/>
              <c:showVal val="1"/>
              <c:extLst xmlns:c16r2="http://schemas.microsoft.com/office/drawing/2015/06/chart">
                <c:ext xmlns:c16="http://schemas.microsoft.com/office/drawing/2014/chart" uri="{C3380CC4-5D6E-409C-BE32-E72D297353CC}">
                  <c16:uniqueId val="{00000005-B93A-4BFC-882E-3917C36549FE}"/>
                </c:ext>
                <c:ext xmlns:c15="http://schemas.microsoft.com/office/drawing/2012/chart" uri="{CE6537A1-D6FC-4f65-9D91-7224C49458BB}">
                  <c15:layout/>
                </c:ext>
              </c:extLst>
            </c:dLbl>
            <c:dLbl>
              <c:idx val="6"/>
              <c:layout>
                <c:manualLayout>
                  <c:x val="-3.3754789272030725E-2"/>
                  <c:y val="-0.10519197525297372"/>
                </c:manualLayout>
              </c:layout>
              <c:dLblPos val="r"/>
              <c:showVal val="1"/>
              <c:extLst xmlns:c16r2="http://schemas.microsoft.com/office/drawing/2015/06/chart">
                <c:ext xmlns:c16="http://schemas.microsoft.com/office/drawing/2014/chart" uri="{C3380CC4-5D6E-409C-BE32-E72D297353CC}">
                  <c16:uniqueId val="{00000006-B93A-4BFC-882E-3917C36549FE}"/>
                </c:ext>
                <c:ext xmlns:c15="http://schemas.microsoft.com/office/drawing/2012/chart" uri="{CE6537A1-D6FC-4f65-9D91-7224C49458BB}">
                  <c15:layout/>
                </c:ext>
              </c:extLst>
            </c:dLbl>
            <c:dLbl>
              <c:idx val="7"/>
              <c:layout>
                <c:manualLayout>
                  <c:x val="-3.5670498084291256E-2"/>
                  <c:y val="-7.7593868874225438E-2"/>
                </c:manualLayout>
              </c:layout>
              <c:dLblPos val="r"/>
              <c:showVal val="1"/>
              <c:extLst xmlns:c16r2="http://schemas.microsoft.com/office/drawing/2015/06/chart">
                <c:ext xmlns:c16="http://schemas.microsoft.com/office/drawing/2014/chart" uri="{C3380CC4-5D6E-409C-BE32-E72D297353CC}">
                  <c16:uniqueId val="{00000007-B93A-4BFC-882E-3917C36549FE}"/>
                </c:ext>
                <c:ext xmlns:c15="http://schemas.microsoft.com/office/drawing/2012/chart" uri="{CE6537A1-D6FC-4f65-9D91-7224C49458BB}">
                  <c15:layout/>
                </c:ext>
              </c:extLst>
            </c:dLbl>
            <c:dLbl>
              <c:idx val="8"/>
              <c:layout>
                <c:manualLayout>
                  <c:x val="-3.3754789272030787E-2"/>
                  <c:y val="-8.4493395468912547E-2"/>
                </c:manualLayout>
              </c:layout>
              <c:dLblPos val="r"/>
              <c:showVal val="1"/>
              <c:extLst xmlns:c16r2="http://schemas.microsoft.com/office/drawing/2015/06/chart">
                <c:ext xmlns:c16="http://schemas.microsoft.com/office/drawing/2014/chart" uri="{C3380CC4-5D6E-409C-BE32-E72D297353CC}">
                  <c16:uniqueId val="{00000008-B93A-4BFC-882E-3917C36549FE}"/>
                </c:ext>
                <c:ext xmlns:c15="http://schemas.microsoft.com/office/drawing/2012/chart" uri="{CE6537A1-D6FC-4f65-9D91-7224C49458BB}">
                  <c15:layout/>
                </c:ext>
              </c:extLst>
            </c:dLbl>
            <c:dLbl>
              <c:idx val="9"/>
              <c:layout>
                <c:manualLayout>
                  <c:x val="-3.3754789272030628E-2"/>
                  <c:y val="-0.10519197525297366"/>
                </c:manualLayout>
              </c:layout>
              <c:dLblPos val="r"/>
              <c:showVal val="1"/>
              <c:extLst xmlns:c16r2="http://schemas.microsoft.com/office/drawing/2015/06/chart">
                <c:ext xmlns:c16="http://schemas.microsoft.com/office/drawing/2014/chart" uri="{C3380CC4-5D6E-409C-BE32-E72D297353CC}">
                  <c16:uniqueId val="{00000009-B93A-4BFC-882E-3917C36549FE}"/>
                </c:ext>
                <c:ext xmlns:c15="http://schemas.microsoft.com/office/drawing/2012/chart" uri="{CE6537A1-D6FC-4f65-9D91-7224C49458BB}">
                  <c15:layout/>
                </c:ext>
              </c:extLst>
            </c:dLbl>
            <c:dLbl>
              <c:idx val="10"/>
              <c:layout>
                <c:manualLayout>
                  <c:x val="-3.3754789272030787E-2"/>
                  <c:y val="-9.4842685360943063E-2"/>
                </c:manualLayout>
              </c:layout>
              <c:dLblPos val="r"/>
              <c:showVal val="1"/>
              <c:extLst xmlns:c16r2="http://schemas.microsoft.com/office/drawing/2015/06/chart">
                <c:ext xmlns:c16="http://schemas.microsoft.com/office/drawing/2014/chart" uri="{C3380CC4-5D6E-409C-BE32-E72D297353CC}">
                  <c16:uniqueId val="{0000000A-B93A-4BFC-882E-3917C36549FE}"/>
                </c:ext>
                <c:ext xmlns:c15="http://schemas.microsoft.com/office/drawing/2012/chart" uri="{CE6537A1-D6FC-4f65-9D91-7224C49458BB}">
                  <c15:layout/>
                </c:ext>
              </c:extLst>
            </c:dLbl>
            <c:dLbl>
              <c:idx val="11"/>
              <c:layout>
                <c:manualLayout>
                  <c:x val="-2.9890638670166392E-2"/>
                  <c:y val="-8.4493395468912547E-2"/>
                </c:manualLayout>
              </c:layout>
              <c:dLblPos val="r"/>
              <c:showVal val="1"/>
              <c:extLst xmlns:c16r2="http://schemas.microsoft.com/office/drawing/2015/06/chart">
                <c:ext xmlns:c16="http://schemas.microsoft.com/office/drawing/2014/chart" uri="{C3380CC4-5D6E-409C-BE32-E72D297353CC}">
                  <c16:uniqueId val="{0000000B-B93A-4BFC-882E-3917C36549FE}"/>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en-US"/>
              </a:p>
            </c:txPr>
            <c:dLblPos val="t"/>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Sheet5!$A$17:$A$28</c:f>
              <c:strCache>
                <c:ptCount val="12"/>
                <c:pt idx="0">
                  <c:v>Chennampalle</c:v>
                </c:pt>
                <c:pt idx="1">
                  <c:v>Gulyam</c:v>
                </c:pt>
                <c:pt idx="2">
                  <c:v>Kambadur</c:v>
                </c:pt>
                <c:pt idx="3">
                  <c:v>Karthanaparthi</c:v>
                </c:pt>
                <c:pt idx="4">
                  <c:v>Kurakulapalle</c:v>
                </c:pt>
                <c:pt idx="5">
                  <c:v>Mulakanur</c:v>
                </c:pt>
                <c:pt idx="6">
                  <c:v>Nuthimadugu</c:v>
                </c:pt>
                <c:pt idx="7">
                  <c:v>Pallur</c:v>
                </c:pt>
                <c:pt idx="8">
                  <c:v>Ralla Anantapuram</c:v>
                </c:pt>
                <c:pt idx="9">
                  <c:v>Rallapalle</c:v>
                </c:pt>
                <c:pt idx="10">
                  <c:v>Ramapuram</c:v>
                </c:pt>
                <c:pt idx="11">
                  <c:v>Thimmapuram</c:v>
                </c:pt>
              </c:strCache>
            </c:strRef>
          </c:cat>
          <c:val>
            <c:numRef>
              <c:f>Sheet5!$C$17:$C$28</c:f>
              <c:numCache>
                <c:formatCode>0</c:formatCode>
                <c:ptCount val="12"/>
                <c:pt idx="0">
                  <c:v>3793.353710037662</c:v>
                </c:pt>
                <c:pt idx="1">
                  <c:v>1586.4072209241444</c:v>
                </c:pt>
                <c:pt idx="2">
                  <c:v>23002.318737243513</c:v>
                </c:pt>
                <c:pt idx="3">
                  <c:v>3253.0449172271642</c:v>
                </c:pt>
                <c:pt idx="4">
                  <c:v>4001.0421723120216</c:v>
                </c:pt>
                <c:pt idx="5">
                  <c:v>8627.9335284305962</c:v>
                </c:pt>
                <c:pt idx="6">
                  <c:v>4085.8820714361555</c:v>
                </c:pt>
                <c:pt idx="7">
                  <c:v>7500.7684818013549</c:v>
                </c:pt>
                <c:pt idx="8">
                  <c:v>3422.0918077291708</c:v>
                </c:pt>
                <c:pt idx="9">
                  <c:v>1599.8448192998742</c:v>
                </c:pt>
                <c:pt idx="10">
                  <c:v>1712.4039168356098</c:v>
                </c:pt>
                <c:pt idx="11">
                  <c:v>4698.6500037431642</c:v>
                </c:pt>
              </c:numCache>
            </c:numRef>
          </c:val>
          <c:extLst xmlns:c16r2="http://schemas.microsoft.com/office/drawing/2015/06/chart">
            <c:ext xmlns:c16="http://schemas.microsoft.com/office/drawing/2014/chart" uri="{C3380CC4-5D6E-409C-BE32-E72D297353CC}">
              <c16:uniqueId val="{0000000C-B93A-4BFC-882E-3917C36549FE}"/>
            </c:ext>
          </c:extLst>
        </c:ser>
        <c:dLbls>
          <c:showVal val="1"/>
        </c:dLbls>
        <c:marker val="1"/>
        <c:axId val="244662656"/>
        <c:axId val="244664192"/>
      </c:lineChart>
      <c:catAx>
        <c:axId val="24466265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4664192"/>
        <c:crosses val="autoZero"/>
        <c:auto val="1"/>
        <c:lblAlgn val="ctr"/>
        <c:lblOffset val="100"/>
      </c:catAx>
      <c:valAx>
        <c:axId val="244664192"/>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4662656"/>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261687268471797"/>
          <c:y val="5.6059727486321154E-2"/>
          <c:w val="0.85441195659043734"/>
          <c:h val="0.5778000268861978"/>
        </c:manualLayout>
      </c:layout>
      <c:lineChart>
        <c:grouping val="standard"/>
        <c:ser>
          <c:idx val="0"/>
          <c:order val="0"/>
          <c:tx>
            <c:strRef>
              <c:f>Sheet3!$D$20</c:f>
              <c:strCache>
                <c:ptCount val="1"/>
                <c:pt idx="0">
                  <c:v>HH 1991</c:v>
                </c:pt>
              </c:strCache>
            </c:strRef>
          </c:tx>
          <c:spPr>
            <a:ln w="28575" cap="rnd">
              <a:solidFill>
                <a:schemeClr val="accent1"/>
              </a:solidFill>
              <a:round/>
            </a:ln>
            <a:effectLst/>
          </c:spPr>
          <c:marker>
            <c:symbol val="none"/>
          </c:marker>
          <c:cat>
            <c:strRef>
              <c:f>Sheet3!$A$21:$A$32</c:f>
              <c:strCache>
                <c:ptCount val="12"/>
                <c:pt idx="0">
                  <c:v>CHENNAMPALLE</c:v>
                </c:pt>
                <c:pt idx="1">
                  <c:v>GULYAM</c:v>
                </c:pt>
                <c:pt idx="2">
                  <c:v>KAMBADUR</c:v>
                </c:pt>
                <c:pt idx="3">
                  <c:v>KARTHANAPARTHI</c:v>
                </c:pt>
                <c:pt idx="4">
                  <c:v>KURAKULAPALLE</c:v>
                </c:pt>
                <c:pt idx="5">
                  <c:v>MULAKANUR</c:v>
                </c:pt>
                <c:pt idx="6">
                  <c:v>NUTHIMADUGU</c:v>
                </c:pt>
                <c:pt idx="7">
                  <c:v>PALLUR</c:v>
                </c:pt>
                <c:pt idx="8">
                  <c:v>RALLAANANTAPURAM</c:v>
                </c:pt>
                <c:pt idx="9">
                  <c:v>RALLAPALLE</c:v>
                </c:pt>
                <c:pt idx="10">
                  <c:v>RAMAPURAM</c:v>
                </c:pt>
                <c:pt idx="11">
                  <c:v>THIMMAPURAM</c:v>
                </c:pt>
              </c:strCache>
            </c:strRef>
          </c:cat>
          <c:val>
            <c:numRef>
              <c:f>Sheet3!$D$21:$D$32</c:f>
              <c:numCache>
                <c:formatCode>0.0</c:formatCode>
                <c:ptCount val="12"/>
                <c:pt idx="0">
                  <c:v>5.5310734463276834</c:v>
                </c:pt>
                <c:pt idx="1">
                  <c:v>4.4370370370370367</c:v>
                </c:pt>
                <c:pt idx="2">
                  <c:v>5.3192272309107667</c:v>
                </c:pt>
                <c:pt idx="3">
                  <c:v>6.0927835051546415</c:v>
                </c:pt>
                <c:pt idx="4">
                  <c:v>6.5176470588235293</c:v>
                </c:pt>
                <c:pt idx="5">
                  <c:v>5.3297297297297304</c:v>
                </c:pt>
                <c:pt idx="6">
                  <c:v>5.1645161290322523</c:v>
                </c:pt>
                <c:pt idx="7">
                  <c:v>5.5900116144018579</c:v>
                </c:pt>
                <c:pt idx="8">
                  <c:v>5.3802816901408477</c:v>
                </c:pt>
                <c:pt idx="9">
                  <c:v>6.0785714285714283</c:v>
                </c:pt>
                <c:pt idx="10">
                  <c:v>5.2286689419795245</c:v>
                </c:pt>
                <c:pt idx="11">
                  <c:v>5.52</c:v>
                </c:pt>
              </c:numCache>
            </c:numRef>
          </c:val>
          <c:extLst xmlns:c16r2="http://schemas.microsoft.com/office/drawing/2015/06/chart">
            <c:ext xmlns:c16="http://schemas.microsoft.com/office/drawing/2014/chart" uri="{C3380CC4-5D6E-409C-BE32-E72D297353CC}">
              <c16:uniqueId val="{00000000-2B7B-473D-8CE6-163025112F97}"/>
            </c:ext>
          </c:extLst>
        </c:ser>
        <c:ser>
          <c:idx val="1"/>
          <c:order val="1"/>
          <c:tx>
            <c:strRef>
              <c:f>Sheet3!$G$20</c:f>
              <c:strCache>
                <c:ptCount val="1"/>
                <c:pt idx="0">
                  <c:v>HH 2001</c:v>
                </c:pt>
              </c:strCache>
            </c:strRef>
          </c:tx>
          <c:spPr>
            <a:ln w="28575" cap="rnd">
              <a:solidFill>
                <a:schemeClr val="accent2"/>
              </a:solidFill>
              <a:round/>
            </a:ln>
            <a:effectLst/>
          </c:spPr>
          <c:marker>
            <c:symbol val="none"/>
          </c:marker>
          <c:cat>
            <c:strRef>
              <c:f>Sheet3!$A$21:$A$32</c:f>
              <c:strCache>
                <c:ptCount val="12"/>
                <c:pt idx="0">
                  <c:v>CHENNAMPALLE</c:v>
                </c:pt>
                <c:pt idx="1">
                  <c:v>GULYAM</c:v>
                </c:pt>
                <c:pt idx="2">
                  <c:v>KAMBADUR</c:v>
                </c:pt>
                <c:pt idx="3">
                  <c:v>KARTHANAPARTHI</c:v>
                </c:pt>
                <c:pt idx="4">
                  <c:v>KURAKULAPALLE</c:v>
                </c:pt>
                <c:pt idx="5">
                  <c:v>MULAKANUR</c:v>
                </c:pt>
                <c:pt idx="6">
                  <c:v>NUTHIMADUGU</c:v>
                </c:pt>
                <c:pt idx="7">
                  <c:v>PALLUR</c:v>
                </c:pt>
                <c:pt idx="8">
                  <c:v>RALLAANANTAPURAM</c:v>
                </c:pt>
                <c:pt idx="9">
                  <c:v>RALLAPALLE</c:v>
                </c:pt>
                <c:pt idx="10">
                  <c:v>RAMAPURAM</c:v>
                </c:pt>
                <c:pt idx="11">
                  <c:v>THIMMAPURAM</c:v>
                </c:pt>
              </c:strCache>
            </c:strRef>
          </c:cat>
          <c:val>
            <c:numRef>
              <c:f>Sheet3!$G$21:$G$32</c:f>
              <c:numCache>
                <c:formatCode>0.0</c:formatCode>
                <c:ptCount val="12"/>
                <c:pt idx="0">
                  <c:v>4.7619047619047619</c:v>
                </c:pt>
                <c:pt idx="1">
                  <c:v>5.2068965517241406</c:v>
                </c:pt>
                <c:pt idx="2">
                  <c:v>4.8528356066044456</c:v>
                </c:pt>
                <c:pt idx="3">
                  <c:v>4.7761194029850769</c:v>
                </c:pt>
                <c:pt idx="4">
                  <c:v>4.8117870722433462</c:v>
                </c:pt>
                <c:pt idx="5">
                  <c:v>4.7366375121477162</c:v>
                </c:pt>
                <c:pt idx="6">
                  <c:v>4.5182567726737339</c:v>
                </c:pt>
                <c:pt idx="7">
                  <c:v>4.9797794117647118</c:v>
                </c:pt>
                <c:pt idx="8">
                  <c:v>4.6887755102040805</c:v>
                </c:pt>
                <c:pt idx="9">
                  <c:v>5.3214285714285685</c:v>
                </c:pt>
                <c:pt idx="10">
                  <c:v>4.9097387173396712</c:v>
                </c:pt>
                <c:pt idx="11">
                  <c:v>5.5428824049513734</c:v>
                </c:pt>
              </c:numCache>
            </c:numRef>
          </c:val>
          <c:extLst xmlns:c16r2="http://schemas.microsoft.com/office/drawing/2015/06/chart">
            <c:ext xmlns:c16="http://schemas.microsoft.com/office/drawing/2014/chart" uri="{C3380CC4-5D6E-409C-BE32-E72D297353CC}">
              <c16:uniqueId val="{00000001-2B7B-473D-8CE6-163025112F97}"/>
            </c:ext>
          </c:extLst>
        </c:ser>
        <c:ser>
          <c:idx val="2"/>
          <c:order val="2"/>
          <c:tx>
            <c:strRef>
              <c:f>Sheet3!$J$20</c:f>
              <c:strCache>
                <c:ptCount val="1"/>
                <c:pt idx="0">
                  <c:v>HH 2011</c:v>
                </c:pt>
              </c:strCache>
            </c:strRef>
          </c:tx>
          <c:spPr>
            <a:ln w="28575" cap="rnd">
              <a:solidFill>
                <a:schemeClr val="accent3"/>
              </a:solidFill>
              <a:round/>
            </a:ln>
            <a:effectLst/>
          </c:spPr>
          <c:marker>
            <c:symbol val="none"/>
          </c:marker>
          <c:cat>
            <c:strRef>
              <c:f>Sheet3!$A$21:$A$32</c:f>
              <c:strCache>
                <c:ptCount val="12"/>
                <c:pt idx="0">
                  <c:v>CHENNAMPALLE</c:v>
                </c:pt>
                <c:pt idx="1">
                  <c:v>GULYAM</c:v>
                </c:pt>
                <c:pt idx="2">
                  <c:v>KAMBADUR</c:v>
                </c:pt>
                <c:pt idx="3">
                  <c:v>KARTHANAPARTHI</c:v>
                </c:pt>
                <c:pt idx="4">
                  <c:v>KURAKULAPALLE</c:v>
                </c:pt>
                <c:pt idx="5">
                  <c:v>MULAKANUR</c:v>
                </c:pt>
                <c:pt idx="6">
                  <c:v>NUTHIMADUGU</c:v>
                </c:pt>
                <c:pt idx="7">
                  <c:v>PALLUR</c:v>
                </c:pt>
                <c:pt idx="8">
                  <c:v>RALLAANANTAPURAM</c:v>
                </c:pt>
                <c:pt idx="9">
                  <c:v>RALLAPALLE</c:v>
                </c:pt>
                <c:pt idx="10">
                  <c:v>RAMAPURAM</c:v>
                </c:pt>
                <c:pt idx="11">
                  <c:v>THIMMAPURAM</c:v>
                </c:pt>
              </c:strCache>
            </c:strRef>
          </c:cat>
          <c:val>
            <c:numRef>
              <c:f>Sheet3!$J$21:$J$32</c:f>
              <c:numCache>
                <c:formatCode>0.0</c:formatCode>
                <c:ptCount val="12"/>
                <c:pt idx="0">
                  <c:v>4.1877076411960097</c:v>
                </c:pt>
                <c:pt idx="1">
                  <c:v>4.434146341463415</c:v>
                </c:pt>
                <c:pt idx="2">
                  <c:v>4.5321397123569094</c:v>
                </c:pt>
                <c:pt idx="3">
                  <c:v>4.3599290780141864</c:v>
                </c:pt>
                <c:pt idx="4">
                  <c:v>4.1858407079646014</c:v>
                </c:pt>
                <c:pt idx="5">
                  <c:v>4.51566265060241</c:v>
                </c:pt>
                <c:pt idx="6">
                  <c:v>4.0010266940451782</c:v>
                </c:pt>
                <c:pt idx="7">
                  <c:v>4.292914536157773</c:v>
                </c:pt>
                <c:pt idx="8">
                  <c:v>4.2854291417165697</c:v>
                </c:pt>
                <c:pt idx="9">
                  <c:v>4.179153094462543</c:v>
                </c:pt>
                <c:pt idx="10">
                  <c:v>3.9049504950495035</c:v>
                </c:pt>
                <c:pt idx="11">
                  <c:v>4.4492753623188435</c:v>
                </c:pt>
              </c:numCache>
            </c:numRef>
          </c:val>
          <c:extLst xmlns:c16r2="http://schemas.microsoft.com/office/drawing/2015/06/chart">
            <c:ext xmlns:c16="http://schemas.microsoft.com/office/drawing/2014/chart" uri="{C3380CC4-5D6E-409C-BE32-E72D297353CC}">
              <c16:uniqueId val="{00000002-2B7B-473D-8CE6-163025112F97}"/>
            </c:ext>
          </c:extLst>
        </c:ser>
        <c:marker val="1"/>
        <c:axId val="105441536"/>
        <c:axId val="105570304"/>
      </c:lineChart>
      <c:catAx>
        <c:axId val="10544153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05570304"/>
        <c:crosses val="autoZero"/>
        <c:auto val="1"/>
        <c:lblAlgn val="ctr"/>
        <c:lblOffset val="100"/>
      </c:catAx>
      <c:valAx>
        <c:axId val="105570304"/>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441536"/>
        <c:crosses val="autoZero"/>
        <c:crossBetween val="between"/>
      </c:valAx>
      <c:spPr>
        <a:noFill/>
        <a:ln>
          <a:noFill/>
        </a:ln>
        <a:effectLst/>
      </c:spPr>
    </c:plotArea>
    <c:legend>
      <c:legendPos val="b"/>
      <c:layout>
        <c:manualLayout>
          <c:xMode val="edge"/>
          <c:yMode val="edge"/>
          <c:x val="0.15324771504472057"/>
          <c:y val="0.91871580286398224"/>
          <c:w val="0.69350431506388532"/>
          <c:h val="8.1284197136018074E-2"/>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err="1" smtClean="0"/>
              <a:t>Kambadur</a:t>
            </a:r>
            <a:r>
              <a:rPr lang="en-US" baseline="0" dirty="0" smtClean="0"/>
              <a:t> Cluster</a:t>
            </a:r>
            <a:endParaRPr lang="en-US" dirty="0"/>
          </a:p>
        </c:rich>
      </c:tx>
      <c:layout/>
    </c:title>
    <c:plotArea>
      <c:layout/>
      <c:pieChart>
        <c:varyColors val="1"/>
        <c:ser>
          <c:idx val="0"/>
          <c:order val="0"/>
          <c:dLbls>
            <c:dLbl>
              <c:idx val="0"/>
              <c:layout>
                <c:manualLayout>
                  <c:x val="-0.2008111491783085"/>
                  <c:y val="8.0636460464830625E-2"/>
                </c:manualLayout>
              </c:layout>
              <c:showCatName val="1"/>
              <c:showPercent val="1"/>
            </c:dLbl>
            <c:dLbl>
              <c:idx val="1"/>
              <c:layout>
                <c:manualLayout>
                  <c:x val="-7.4758444385341155E-2"/>
                  <c:y val="-0.16661227583630606"/>
                </c:manualLayout>
              </c:layout>
              <c:showCatName val="1"/>
              <c:showPercent val="1"/>
            </c:dLbl>
            <c:dLbl>
              <c:idx val="2"/>
              <c:layout>
                <c:manualLayout>
                  <c:x val="0.21654015107505811"/>
                  <c:y val="-6.1215800111400218E-3"/>
                </c:manualLayout>
              </c:layout>
              <c:showCatName val="1"/>
              <c:showPercent val="1"/>
            </c:dLbl>
            <c:showCatName val="1"/>
            <c:showPercent val="1"/>
          </c:dLbls>
          <c:cat>
            <c:strRef>
              <c:f>Sheet4!$A$5:$A$7</c:f>
              <c:strCache>
                <c:ptCount val="3"/>
                <c:pt idx="0">
                  <c:v>Main Workers </c:v>
                </c:pt>
                <c:pt idx="1">
                  <c:v>Marginal Workers </c:v>
                </c:pt>
                <c:pt idx="2">
                  <c:v>Non Workers</c:v>
                </c:pt>
              </c:strCache>
            </c:strRef>
          </c:cat>
          <c:val>
            <c:numRef>
              <c:f>Sheet4!$B$5:$B$7</c:f>
              <c:numCache>
                <c:formatCode>General</c:formatCode>
                <c:ptCount val="3"/>
                <c:pt idx="0">
                  <c:v>19766</c:v>
                </c:pt>
                <c:pt idx="1">
                  <c:v>6963</c:v>
                </c:pt>
                <c:pt idx="2">
                  <c:v>24070</c:v>
                </c:pt>
              </c:numCache>
            </c:numRef>
          </c:val>
        </c:ser>
        <c:dLbls>
          <c:showCatName val="1"/>
          <c:showPercent val="1"/>
        </c:dLbls>
        <c:firstSliceAng val="0"/>
      </c:pieChart>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Total Workers (Main+Marginal)</a:t>
            </a:r>
          </a:p>
        </c:rich>
      </c:tx>
      <c:layout/>
    </c:title>
    <c:plotArea>
      <c:layout/>
      <c:pieChart>
        <c:varyColors val="1"/>
        <c:ser>
          <c:idx val="0"/>
          <c:order val="0"/>
          <c:dLbls>
            <c:dLbl>
              <c:idx val="0"/>
              <c:layout>
                <c:manualLayout>
                  <c:x val="-0.17283464566929135"/>
                  <c:y val="0.14909407820236698"/>
                </c:manualLayout>
              </c:layout>
              <c:showCatName val="1"/>
              <c:showPercent val="1"/>
            </c:dLbl>
            <c:dLbl>
              <c:idx val="1"/>
              <c:layout>
                <c:manualLayout>
                  <c:x val="0.14923873578302718"/>
                  <c:y val="-0.21149977168530998"/>
                </c:manualLayout>
              </c:layout>
              <c:showCatName val="1"/>
              <c:showPercent val="1"/>
            </c:dLbl>
            <c:dLbl>
              <c:idx val="2"/>
              <c:layout>
                <c:manualLayout>
                  <c:x val="0.12791782452458209"/>
                  <c:y val="0.10354770207369665"/>
                </c:manualLayout>
              </c:layout>
              <c:showCatName val="1"/>
              <c:showPercent val="1"/>
            </c:dLbl>
            <c:dLbl>
              <c:idx val="3"/>
              <c:layout>
                <c:manualLayout>
                  <c:x val="0.13664838176844532"/>
                  <c:y val="0.1684078812707834"/>
                </c:manualLayout>
              </c:layout>
              <c:showCatName val="1"/>
              <c:showPercent val="1"/>
            </c:dLbl>
            <c:showCatName val="1"/>
            <c:showPercent val="1"/>
          </c:dLbls>
          <c:cat>
            <c:strRef>
              <c:f>Sheet5!$B$5:$B$8</c:f>
              <c:strCache>
                <c:ptCount val="4"/>
                <c:pt idx="0">
                  <c:v>Cultivators</c:v>
                </c:pt>
                <c:pt idx="1">
                  <c:v>Agriculture Labrourers</c:v>
                </c:pt>
                <c:pt idx="2">
                  <c:v>Household Industrial Workers</c:v>
                </c:pt>
                <c:pt idx="3">
                  <c:v>Other Workers</c:v>
                </c:pt>
              </c:strCache>
            </c:strRef>
          </c:cat>
          <c:val>
            <c:numRef>
              <c:f>Sheet5!$C$5:$C$8</c:f>
              <c:numCache>
                <c:formatCode>General</c:formatCode>
                <c:ptCount val="4"/>
                <c:pt idx="0">
                  <c:v>7437</c:v>
                </c:pt>
                <c:pt idx="1">
                  <c:v>14352</c:v>
                </c:pt>
                <c:pt idx="2">
                  <c:v>1129</c:v>
                </c:pt>
                <c:pt idx="3">
                  <c:v>3811</c:v>
                </c:pt>
              </c:numCache>
            </c:numRef>
          </c:val>
        </c:ser>
        <c:dLbls>
          <c:showCatName val="1"/>
          <c:showPercent val="1"/>
        </c:dLbls>
        <c:firstSliceAng val="0"/>
      </c:pieChart>
    </c:plotArea>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OWNERSHIP TYPE</a:t>
            </a:r>
          </a:p>
        </c:rich>
      </c:tx>
      <c:layout/>
      <c:spPr>
        <a:noFill/>
        <a:ln>
          <a:noFill/>
        </a:ln>
        <a:effectLst/>
      </c:spPr>
    </c:title>
    <c:plotArea>
      <c:layout/>
      <c:pieChart>
        <c:varyColors val="1"/>
        <c:ser>
          <c:idx val="0"/>
          <c:order val="0"/>
          <c:tx>
            <c:strRef>
              <c:f>'[PRIMARY SURVEY HH KAMBADUR - karthikeyaaa.xlsx]HOUSING '!$F$23</c:f>
              <c:strCache>
                <c:ptCount val="1"/>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2-D7CB-4485-8FBD-89CE27AA9280}"/>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D7CB-4485-8FBD-89CE27AA9280}"/>
              </c:ext>
            </c:extLst>
          </c:dPt>
          <c:dLbls>
            <c:dLbl>
              <c:idx val="1"/>
              <c:layout>
                <c:manualLayout>
                  <c:x val="1.9048817962862778E-2"/>
                  <c:y val="8.3331683098801998E-2"/>
                </c:manualLayout>
              </c:layout>
              <c:dLblPos val="bestFit"/>
              <c:showPercent val="1"/>
              <c:extLst xmlns:c16r2="http://schemas.microsoft.com/office/drawing/2015/06/chart">
                <c:ext xmlns:c16="http://schemas.microsoft.com/office/drawing/2014/chart" uri="{C3380CC4-5D6E-409C-BE32-E72D297353CC}">
                  <c16:uniqueId val="{00000001-D7CB-4485-8FBD-89CE27AA9280}"/>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Percent val="1"/>
            <c:extLst xmlns:c16r2="http://schemas.microsoft.com/office/drawing/2015/06/chart">
              <c:ext xmlns:c15="http://schemas.microsoft.com/office/drawing/2012/chart" uri="{CE6537A1-D6FC-4f65-9D91-7224C49458BB}">
                <c15:layout/>
              </c:ext>
            </c:extLst>
          </c:dLbls>
          <c:cat>
            <c:strRef>
              <c:f>'[PRIMARY SURVEY HH KAMBADUR - karthikeyaaa.xlsx]HOUSING '!$G$22:$H$22</c:f>
              <c:strCache>
                <c:ptCount val="2"/>
                <c:pt idx="0">
                  <c:v>OWNER</c:v>
                </c:pt>
                <c:pt idx="1">
                  <c:v>TENANT</c:v>
                </c:pt>
              </c:strCache>
            </c:strRef>
          </c:cat>
          <c:val>
            <c:numRef>
              <c:f>'[PRIMARY SURVEY HH KAMBADUR - karthikeyaaa.xlsx]HOUSING '!$G$23:$H$23</c:f>
              <c:numCache>
                <c:formatCode>General</c:formatCode>
                <c:ptCount val="2"/>
                <c:pt idx="0">
                  <c:v>159</c:v>
                </c:pt>
                <c:pt idx="1">
                  <c:v>5</c:v>
                </c:pt>
              </c:numCache>
            </c:numRef>
          </c:val>
          <c:extLst xmlns:c16r2="http://schemas.microsoft.com/office/drawing/2015/06/chart">
            <c:ext xmlns:c16="http://schemas.microsoft.com/office/drawing/2014/chart" uri="{C3380CC4-5D6E-409C-BE32-E72D297353CC}">
              <c16:uniqueId val="{00000000-D7CB-4485-8FBD-89CE27AA9280}"/>
            </c:ext>
          </c:extLst>
        </c:ser>
        <c:dLbls>
          <c:showPercent val="1"/>
        </c:dLbls>
        <c:firstSliceAng val="0"/>
      </c:pieChart>
      <c:spPr>
        <a:noFill/>
        <a:ln>
          <a:noFill/>
        </a:ln>
        <a:effectLst/>
      </c:spPr>
    </c:plotArea>
    <c:legend>
      <c:legendPos val="b"/>
      <c:layout>
        <c:manualLayout>
          <c:xMode val="edge"/>
          <c:yMode val="edge"/>
          <c:x val="0.79839303087293789"/>
          <c:y val="0.38941685633716477"/>
          <c:w val="0.17698289372419104"/>
          <c:h val="0.21102750421108282"/>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IN" b="1" dirty="0"/>
              <a:t>Houses</a:t>
            </a:r>
            <a:r>
              <a:rPr lang="en-IN" b="1" baseline="0" dirty="0"/>
              <a:t> Constructed </a:t>
            </a:r>
          </a:p>
          <a:p>
            <a:pPr>
              <a:defRPr sz="1400" b="1" i="0" u="none" strike="noStrike" kern="1200" spc="0" baseline="0">
                <a:solidFill>
                  <a:schemeClr val="tx1">
                    <a:lumMod val="65000"/>
                    <a:lumOff val="35000"/>
                  </a:schemeClr>
                </a:solidFill>
                <a:latin typeface="+mn-lt"/>
                <a:ea typeface="+mn-ea"/>
                <a:cs typeface="+mn-cs"/>
              </a:defRPr>
            </a:pPr>
            <a:r>
              <a:rPr lang="en-IN" b="1" baseline="0" dirty="0"/>
              <a:t>under GOVT Scheme</a:t>
            </a:r>
            <a:endParaRPr lang="en-IN" b="1" dirty="0"/>
          </a:p>
        </c:rich>
      </c:tx>
      <c:layout>
        <c:manualLayout>
          <c:xMode val="edge"/>
          <c:yMode val="edge"/>
          <c:x val="0.30014638702689145"/>
          <c:y val="4.6487060674399111E-3"/>
        </c:manualLayout>
      </c:layout>
      <c:spPr>
        <a:noFill/>
        <a:ln>
          <a:noFill/>
        </a:ln>
        <a:effectLst/>
      </c:spPr>
    </c:title>
    <c:plotArea>
      <c:layout>
        <c:manualLayout>
          <c:layoutTarget val="inner"/>
          <c:xMode val="edge"/>
          <c:yMode val="edge"/>
          <c:x val="0.20820725930058592"/>
          <c:y val="0.17752090728100842"/>
          <c:w val="0.59299945002524024"/>
          <c:h val="0.71120480917793649"/>
        </c:manualLayout>
      </c:layout>
      <c:pieChart>
        <c:varyColors val="1"/>
        <c:ser>
          <c:idx val="0"/>
          <c:order val="0"/>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AC3D-4285-81A6-3EB2CC332860}"/>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AC3D-4285-81A6-3EB2CC33286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'[PRIMARY SURVEY HH KAMBADUR - karthikeyaaa.xlsx]HOUSING '!$L$24:$M$24</c:f>
              <c:strCache>
                <c:ptCount val="2"/>
                <c:pt idx="0">
                  <c:v>YES</c:v>
                </c:pt>
                <c:pt idx="1">
                  <c:v>NO</c:v>
                </c:pt>
              </c:strCache>
            </c:strRef>
          </c:cat>
          <c:val>
            <c:numRef>
              <c:f>'[PRIMARY SURVEY HH KAMBADUR - karthikeyaaa.xlsx]HOUSING '!$L$25:$M$25</c:f>
              <c:numCache>
                <c:formatCode>General</c:formatCode>
                <c:ptCount val="2"/>
                <c:pt idx="0">
                  <c:v>71</c:v>
                </c:pt>
                <c:pt idx="1">
                  <c:v>96</c:v>
                </c:pt>
              </c:numCache>
            </c:numRef>
          </c:val>
          <c:extLst xmlns:c16r2="http://schemas.microsoft.com/office/drawing/2015/06/chart">
            <c:ext xmlns:c16="http://schemas.microsoft.com/office/drawing/2014/chart" uri="{C3380CC4-5D6E-409C-BE32-E72D297353CC}">
              <c16:uniqueId val="{00000006-AC3D-4285-81A6-3EB2CC332860}"/>
            </c:ext>
          </c:extLst>
        </c:ser>
        <c:dLbls>
          <c:showPercent val="1"/>
        </c:dLbls>
        <c:firstSliceAng val="0"/>
      </c:pieChart>
      <c:spPr>
        <a:noFill/>
        <a:ln>
          <a:noFill/>
        </a:ln>
        <a:effectLst/>
      </c:spPr>
    </c:plotArea>
    <c:legend>
      <c:legendPos val="b"/>
      <c:layout>
        <c:manualLayout>
          <c:xMode val="edge"/>
          <c:yMode val="edge"/>
          <c:x val="0.84289552860143491"/>
          <c:y val="0.46098472771942933"/>
          <c:w val="0.13934748943541841"/>
          <c:h val="0.18106490508769776"/>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xmlns:c16r2="http://schemas.microsoft.com/office/drawing/2015/06/chart"/>
  </c:chart>
  <c:spPr>
    <a:noFill/>
    <a:ln w="9525" cap="flat" cmpd="sng" algn="ctr">
      <a:noFill/>
      <a:round/>
    </a:ln>
    <a:effectLst/>
  </c:spPr>
  <c:txPr>
    <a:bodyPr/>
    <a:lstStyle/>
    <a:p>
      <a:pPr>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IN" b="1" dirty="0"/>
              <a:t>Type</a:t>
            </a:r>
            <a:r>
              <a:rPr lang="en-IN" b="1" baseline="0" dirty="0"/>
              <a:t> Of Housing Scheme</a:t>
            </a:r>
            <a:endParaRPr lang="en-IN" b="1" dirty="0"/>
          </a:p>
        </c:rich>
      </c:tx>
      <c:layout/>
      <c:spPr>
        <a:noFill/>
        <a:ln>
          <a:noFill/>
        </a:ln>
        <a:effectLst/>
      </c:spPr>
    </c:title>
    <c:plotArea>
      <c:layout>
        <c:manualLayout>
          <c:layoutTarget val="inner"/>
          <c:xMode val="edge"/>
          <c:yMode val="edge"/>
          <c:x val="0.22850213100885061"/>
          <c:y val="0.16355464420345453"/>
          <c:w val="0.48908401079138486"/>
          <c:h val="0.69871940998037574"/>
        </c:manualLayout>
      </c:layout>
      <c:pieChart>
        <c:varyColors val="1"/>
        <c:ser>
          <c:idx val="0"/>
          <c:order val="0"/>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AC3D-4285-81A6-3EB2CC332860}"/>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AC3D-4285-81A6-3EB2CC332860}"/>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AC3D-4285-81A6-3EB2CC332860}"/>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990E-4BED-A539-91EB934467AD}"/>
              </c:ext>
            </c:extLst>
          </c:dPt>
          <c:dLbls>
            <c:dLbl>
              <c:idx val="0"/>
              <c:layout>
                <c:manualLayout>
                  <c:x val="3.7216592477656418E-4"/>
                  <c:y val="7.6076747036301892E-2"/>
                </c:manualLayout>
              </c:layout>
              <c:dLblPos val="bestFit"/>
              <c:showPercent val="1"/>
              <c:extLst xmlns:c16r2="http://schemas.microsoft.com/office/drawing/2015/06/chart">
                <c:ext xmlns:c16="http://schemas.microsoft.com/office/drawing/2014/chart" uri="{C3380CC4-5D6E-409C-BE32-E72D297353CC}">
                  <c16:uniqueId val="{00000001-AC3D-4285-81A6-3EB2CC332860}"/>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'[PRIMARY SURVEY HH KAMBADUR - karthikeyaaa.xlsx]HOUSING '!$I$51:$L$51</c:f>
              <c:strCache>
                <c:ptCount val="4"/>
                <c:pt idx="0">
                  <c:v>CHANDRANNA HOUSE</c:v>
                </c:pt>
                <c:pt idx="1">
                  <c:v>INDIRAMMA HOUSING</c:v>
                </c:pt>
                <c:pt idx="2">
                  <c:v>NTR HOUSING</c:v>
                </c:pt>
                <c:pt idx="3">
                  <c:v>RDT HOUSING</c:v>
                </c:pt>
              </c:strCache>
            </c:strRef>
          </c:cat>
          <c:val>
            <c:numRef>
              <c:f>'[PRIMARY SURVEY HH KAMBADUR - karthikeyaaa.xlsx]HOUSING '!$I$52:$L$52</c:f>
              <c:numCache>
                <c:formatCode>General</c:formatCode>
                <c:ptCount val="4"/>
                <c:pt idx="0">
                  <c:v>1</c:v>
                </c:pt>
                <c:pt idx="1">
                  <c:v>35</c:v>
                </c:pt>
                <c:pt idx="2">
                  <c:v>4</c:v>
                </c:pt>
                <c:pt idx="3">
                  <c:v>14</c:v>
                </c:pt>
              </c:numCache>
            </c:numRef>
          </c:val>
          <c:extLst xmlns:c16r2="http://schemas.microsoft.com/office/drawing/2015/06/chart">
            <c:ext xmlns:c16="http://schemas.microsoft.com/office/drawing/2014/chart" uri="{C3380CC4-5D6E-409C-BE32-E72D297353CC}">
              <c16:uniqueId val="{00000006-AC3D-4285-81A6-3EB2CC332860}"/>
            </c:ext>
          </c:extLst>
        </c:ser>
        <c:dLbls>
          <c:showPercent val="1"/>
        </c:dLbls>
        <c:firstSliceAng val="0"/>
      </c:pieChart>
      <c:spPr>
        <a:noFill/>
        <a:ln>
          <a:noFill/>
        </a:ln>
        <a:effectLst/>
      </c:spPr>
    </c:plotArea>
    <c:legend>
      <c:legendPos val="b"/>
      <c:layout>
        <c:manualLayout>
          <c:xMode val="edge"/>
          <c:yMode val="edge"/>
          <c:x val="0.73571644747290432"/>
          <c:y val="0.3321939053803904"/>
          <c:w val="0.25476959278327277"/>
          <c:h val="0.4186231186863687"/>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xmlns:c16r2="http://schemas.microsoft.com/office/drawing/2015/06/chart"/>
  </c:chart>
  <c:spPr>
    <a:noFill/>
    <a:ln w="9525" cap="flat" cmpd="sng" algn="ctr">
      <a:noFill/>
      <a:round/>
    </a:ln>
    <a:effectLst/>
  </c:spPr>
  <c:txPr>
    <a:bodyPr/>
    <a:lstStyle/>
    <a:p>
      <a:pPr>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title>
      <c:layout>
        <c:manualLayout>
          <c:xMode val="edge"/>
          <c:yMode val="edge"/>
          <c:x val="4.8688413274587602E-2"/>
          <c:y val="4.4130319962193874E-2"/>
        </c:manualLayout>
      </c:layout>
      <c:spPr>
        <a:noFill/>
        <a:ln>
          <a:noFill/>
        </a:ln>
        <a:effectLst/>
      </c:spPr>
      <c:txPr>
        <a:bodyPr rot="0" spcFirstLastPara="1" vertOverflow="ellipsis" vert="horz" wrap="square" anchor="ctr" anchorCtr="1"/>
        <a:lstStyle/>
        <a:p>
          <a:pPr>
            <a:defRPr sz="1200" b="1" i="0" u="none" strike="noStrike" kern="1200" cap="all" baseline="0">
              <a:solidFill>
                <a:schemeClr val="bg2"/>
              </a:solidFill>
              <a:latin typeface="+mn-lt"/>
              <a:ea typeface="+mn-ea"/>
              <a:cs typeface="+mn-cs"/>
            </a:defRPr>
          </a:pPr>
          <a:endParaRPr lang="en-US"/>
        </a:p>
      </c:txPr>
    </c:title>
    <c:plotArea>
      <c:layout/>
      <c:pieChart>
        <c:varyColors val="1"/>
        <c:ser>
          <c:idx val="0"/>
          <c:order val="0"/>
          <c:tx>
            <c:strRef>
              <c:f>Sheet3!$G$19</c:f>
              <c:strCache>
                <c:ptCount val="1"/>
                <c:pt idx="0">
                  <c:v>Solid Waste</c:v>
                </c:pt>
              </c:strCache>
            </c:strRef>
          </c:tx>
          <c:dPt>
            <c:idx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72E6-45C3-ABD1-A3E5B4729FF2}"/>
              </c:ext>
            </c:extLst>
          </c:dPt>
          <c:dPt>
            <c:idx val="1"/>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72E6-45C3-ABD1-A3E5B4729FF2}"/>
              </c:ext>
            </c:extLst>
          </c:dPt>
          <c:dPt>
            <c:idx val="2"/>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72E6-45C3-ABD1-A3E5B4729FF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
            <c:spPr>
              <a:noFill/>
              <a:ln>
                <a:noFill/>
              </a:ln>
              <a:effectLst/>
            </c:spPr>
            <c:dLblPos val="outEnd"/>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Sheet3!$H$18:$J$18</c:f>
              <c:strCache>
                <c:ptCount val="3"/>
                <c:pt idx="0">
                  <c:v>good </c:v>
                </c:pt>
                <c:pt idx="1">
                  <c:v>average</c:v>
                </c:pt>
                <c:pt idx="2">
                  <c:v>poor</c:v>
                </c:pt>
              </c:strCache>
            </c:strRef>
          </c:cat>
          <c:val>
            <c:numRef>
              <c:f>Sheet3!$H$19:$J$19</c:f>
              <c:numCache>
                <c:formatCode>General</c:formatCode>
                <c:ptCount val="3"/>
                <c:pt idx="0">
                  <c:v>1</c:v>
                </c:pt>
                <c:pt idx="1">
                  <c:v>1</c:v>
                </c:pt>
                <c:pt idx="2">
                  <c:v>11</c:v>
                </c:pt>
              </c:numCache>
            </c:numRef>
          </c:val>
          <c:extLst xmlns:c16r2="http://schemas.microsoft.com/office/drawing/2015/06/chart">
            <c:ext xmlns:c16="http://schemas.microsoft.com/office/drawing/2014/chart" uri="{C3380CC4-5D6E-409C-BE32-E72D297353CC}">
              <c16:uniqueId val="{00000006-72E6-45C3-ABD1-A3E5B4729FF2}"/>
            </c:ext>
          </c:extLst>
        </c:ser>
        <c:dLbls>
          <c:showPercent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EF85B35-3DD3-4DA4-ADBB-1694D6D3B2C6}" type="doc">
      <dgm:prSet loTypeId="urn:microsoft.com/office/officeart/2005/8/layout/vList2#1" loCatId="list" qsTypeId="urn:microsoft.com/office/officeart/2005/8/quickstyle/simple1#1" qsCatId="simple" csTypeId="urn:microsoft.com/office/officeart/2005/8/colors/colorful5#1" csCatId="colorful" phldr="1"/>
      <dgm:spPr/>
      <dgm:t>
        <a:bodyPr/>
        <a:lstStyle/>
        <a:p>
          <a:endParaRPr lang="en-US"/>
        </a:p>
      </dgm:t>
    </dgm:pt>
    <dgm:pt modelId="{7AF92528-B826-45A6-AA15-84D08E63141F}">
      <dgm:prSet phldrT="[Text]" custT="1"/>
      <dgm:spPr>
        <a:xfrm>
          <a:off x="0" y="15359"/>
          <a:ext cx="1676400" cy="355680"/>
        </a:xfrm>
        <a:solidFill>
          <a:schemeClr val="accent1">
            <a:alpha val="80000"/>
          </a:schemeClr>
        </a:solidFill>
      </dgm:spPr>
      <dgm:t>
        <a:bodyPr/>
        <a:lstStyle/>
        <a:p>
          <a:pPr algn="ctr">
            <a:lnSpc>
              <a:spcPct val="100000"/>
            </a:lnSpc>
            <a:spcAft>
              <a:spcPts val="0"/>
            </a:spcAft>
            <a:buNone/>
          </a:pPr>
          <a:r>
            <a:rPr lang="en-US" sz="1200" b="1" i="0" dirty="0">
              <a:latin typeface="+mj-lt"/>
              <a:ea typeface="+mn-ea"/>
              <a:cs typeface="Andalus" panose="02020603050405020304" pitchFamily="18" charset="-78"/>
            </a:rPr>
            <a:t>Land Use survey</a:t>
          </a:r>
        </a:p>
        <a:p>
          <a:pPr algn="ctr">
            <a:lnSpc>
              <a:spcPct val="100000"/>
            </a:lnSpc>
            <a:spcAft>
              <a:spcPts val="0"/>
            </a:spcAft>
            <a:buNone/>
          </a:pPr>
          <a:r>
            <a:rPr lang="en-US" sz="1200" b="1" i="0" dirty="0">
              <a:latin typeface="+mj-lt"/>
              <a:ea typeface="+mn-ea"/>
              <a:cs typeface="Andalus" panose="02020603050405020304" pitchFamily="18" charset="-78"/>
            </a:rPr>
            <a:t>Transport Survey</a:t>
          </a:r>
        </a:p>
        <a:p>
          <a:pPr algn="ctr">
            <a:lnSpc>
              <a:spcPct val="100000"/>
            </a:lnSpc>
            <a:spcAft>
              <a:spcPts val="0"/>
            </a:spcAft>
            <a:buNone/>
          </a:pPr>
          <a:r>
            <a:rPr lang="en-US" sz="1200" b="1" i="0" dirty="0">
              <a:latin typeface="+mj-lt"/>
              <a:ea typeface="+mn-ea"/>
              <a:cs typeface="Andalus" panose="02020603050405020304" pitchFamily="18" charset="-78"/>
            </a:rPr>
            <a:t>Socio-economic survey</a:t>
          </a:r>
        </a:p>
      </dgm:t>
    </dgm:pt>
    <dgm:pt modelId="{578C0840-F27C-48E0-BA20-B44023D2AFAC}" type="parTrans" cxnId="{7ED72450-DC1E-4927-97B4-097866F2F93F}">
      <dgm:prSet/>
      <dgm:spPr/>
      <dgm:t>
        <a:bodyPr/>
        <a:lstStyle/>
        <a:p>
          <a:endParaRPr lang="en-US" sz="1200" b="0" i="0">
            <a:solidFill>
              <a:schemeClr val="bg1"/>
            </a:solidFill>
            <a:latin typeface="Andalus" panose="02020603050405020304" pitchFamily="18" charset="-78"/>
            <a:cs typeface="Andalus" panose="02020603050405020304" pitchFamily="18" charset="-78"/>
          </a:endParaRPr>
        </a:p>
      </dgm:t>
    </dgm:pt>
    <dgm:pt modelId="{2445132E-3CF7-46AF-ADCD-CCEA8B1C2DE9}" type="sibTrans" cxnId="{7ED72450-DC1E-4927-97B4-097866F2F93F}">
      <dgm:prSet/>
      <dgm:spPr/>
      <dgm:t>
        <a:bodyPr/>
        <a:lstStyle/>
        <a:p>
          <a:endParaRPr lang="en-US" sz="1200" b="0" i="0">
            <a:solidFill>
              <a:schemeClr val="bg1"/>
            </a:solidFill>
            <a:latin typeface="Andalus" panose="02020603050405020304" pitchFamily="18" charset="-78"/>
            <a:cs typeface="Andalus" panose="02020603050405020304" pitchFamily="18" charset="-78"/>
          </a:endParaRPr>
        </a:p>
      </dgm:t>
    </dgm:pt>
    <dgm:pt modelId="{6F9EE351-F3DE-4531-96DA-E5136141DD0B}" type="pres">
      <dgm:prSet presAssocID="{EEF85B35-3DD3-4DA4-ADBB-1694D6D3B2C6}" presName="linear" presStyleCnt="0">
        <dgm:presLayoutVars>
          <dgm:animLvl val="lvl"/>
          <dgm:resizeHandles val="exact"/>
        </dgm:presLayoutVars>
      </dgm:prSet>
      <dgm:spPr/>
      <dgm:t>
        <a:bodyPr/>
        <a:lstStyle/>
        <a:p>
          <a:endParaRPr lang="en-IN"/>
        </a:p>
      </dgm:t>
    </dgm:pt>
    <dgm:pt modelId="{56B7E406-65CF-4D0C-A634-31AD8BB9AF95}" type="pres">
      <dgm:prSet presAssocID="{7AF92528-B826-45A6-AA15-84D08E63141F}" presName="parentText" presStyleLbl="node1" presStyleIdx="0" presStyleCnt="1" custScaleY="53373" custLinFactNeighborY="5918">
        <dgm:presLayoutVars>
          <dgm:chMax val="0"/>
          <dgm:bulletEnabled val="1"/>
        </dgm:presLayoutVars>
      </dgm:prSet>
      <dgm:spPr>
        <a:prstGeom prst="roundRect">
          <a:avLst/>
        </a:prstGeom>
      </dgm:spPr>
      <dgm:t>
        <a:bodyPr/>
        <a:lstStyle/>
        <a:p>
          <a:endParaRPr lang="en-IN"/>
        </a:p>
      </dgm:t>
    </dgm:pt>
  </dgm:ptLst>
  <dgm:cxnLst>
    <dgm:cxn modelId="{B70AE909-66C7-4EC2-ACE3-E46CF0A6CDD9}" type="presOf" srcId="{EEF85B35-3DD3-4DA4-ADBB-1694D6D3B2C6}" destId="{6F9EE351-F3DE-4531-96DA-E5136141DD0B}" srcOrd="0" destOrd="0" presId="urn:microsoft.com/office/officeart/2005/8/layout/vList2#1"/>
    <dgm:cxn modelId="{7ED72450-DC1E-4927-97B4-097866F2F93F}" srcId="{EEF85B35-3DD3-4DA4-ADBB-1694D6D3B2C6}" destId="{7AF92528-B826-45A6-AA15-84D08E63141F}" srcOrd="0" destOrd="0" parTransId="{578C0840-F27C-48E0-BA20-B44023D2AFAC}" sibTransId="{2445132E-3CF7-46AF-ADCD-CCEA8B1C2DE9}"/>
    <dgm:cxn modelId="{EC1945EA-4372-45E4-87D2-A09824979D94}" type="presOf" srcId="{7AF92528-B826-45A6-AA15-84D08E63141F}" destId="{56B7E406-65CF-4D0C-A634-31AD8BB9AF95}" srcOrd="0" destOrd="0" presId="urn:microsoft.com/office/officeart/2005/8/layout/vList2#1"/>
    <dgm:cxn modelId="{C887BCFB-A31D-4FC2-B3E4-CB83557A4F6C}" type="presParOf" srcId="{6F9EE351-F3DE-4531-96DA-E5136141DD0B}" destId="{56B7E406-65CF-4D0C-A634-31AD8BB9AF95}" srcOrd="0" destOrd="0" presId="urn:microsoft.com/office/officeart/2005/8/layout/vList2#1"/>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F85B35-3DD3-4DA4-ADBB-1694D6D3B2C6}" type="doc">
      <dgm:prSet loTypeId="urn:microsoft.com/office/officeart/2005/8/layout/vList2#2" loCatId="list" qsTypeId="urn:microsoft.com/office/officeart/2005/8/quickstyle/simple1#2" qsCatId="simple" csTypeId="urn:microsoft.com/office/officeart/2005/8/colors/colorful4#1" csCatId="colorful" phldr="1"/>
      <dgm:spPr/>
      <dgm:t>
        <a:bodyPr/>
        <a:lstStyle/>
        <a:p>
          <a:endParaRPr lang="en-US"/>
        </a:p>
      </dgm:t>
    </dgm:pt>
    <dgm:pt modelId="{E6681C39-51B6-4825-8758-BA23650F7A76}">
      <dgm:prSet custT="1"/>
      <dgm:spPr>
        <a:xfrm>
          <a:off x="0" y="864"/>
          <a:ext cx="2819400" cy="338305"/>
        </a:xfrm>
        <a:solidFill>
          <a:schemeClr val="accent2">
            <a:lumMod val="40000"/>
            <a:lumOff val="60000"/>
          </a:schemeClr>
        </a:solidFill>
        <a:ln w="25400" cap="flat" cmpd="sng" algn="ctr">
          <a:solidFill>
            <a:sysClr val="window" lastClr="FFFFFF">
              <a:hueOff val="0"/>
              <a:satOff val="0"/>
              <a:lumOff val="0"/>
              <a:alphaOff val="0"/>
            </a:sysClr>
          </a:solidFill>
          <a:prstDash val="solid"/>
        </a:ln>
        <a:effectLst/>
      </dgm:spPr>
      <dgm:t>
        <a:bodyPr/>
        <a:lstStyle/>
        <a:p>
          <a:pPr algn="ctr">
            <a:buNone/>
          </a:pPr>
          <a:r>
            <a:rPr lang="en-US" sz="1200" b="1" dirty="0">
              <a:solidFill>
                <a:schemeClr val="tx1"/>
              </a:solidFill>
              <a:latin typeface="+mj-lt"/>
              <a:cs typeface="Andalus" panose="02020603050405020304" pitchFamily="18" charset="-78"/>
            </a:rPr>
            <a:t>Demography</a:t>
          </a:r>
          <a:endParaRPr lang="en-US" sz="1200" b="1" i="0" dirty="0">
            <a:solidFill>
              <a:schemeClr val="tx1"/>
            </a:solidFill>
            <a:latin typeface="+mj-lt"/>
            <a:ea typeface="+mn-ea"/>
            <a:cs typeface="Andalus" panose="02020603050405020304" pitchFamily="18" charset="-78"/>
          </a:endParaRPr>
        </a:p>
      </dgm:t>
    </dgm:pt>
    <dgm:pt modelId="{74828C27-9D41-4837-9F72-2BB4E8E3544E}" type="parTrans" cxnId="{A6987C6B-0520-4596-B744-11D6B9EC9E95}">
      <dgm:prSet/>
      <dgm:spPr/>
      <dgm:t>
        <a:bodyPr/>
        <a:lstStyle/>
        <a:p>
          <a:pPr algn="ctr"/>
          <a:endParaRPr lang="en-US" sz="1200" b="1" i="0">
            <a:solidFill>
              <a:schemeClr val="tx1"/>
            </a:solidFill>
            <a:latin typeface="+mj-lt"/>
            <a:cs typeface="Andalus" panose="02020603050405020304" pitchFamily="18" charset="-78"/>
          </a:endParaRPr>
        </a:p>
      </dgm:t>
    </dgm:pt>
    <dgm:pt modelId="{B8FE9F57-7246-4275-BF80-4E0EC7C0668A}" type="sibTrans" cxnId="{A6987C6B-0520-4596-B744-11D6B9EC9E95}">
      <dgm:prSet/>
      <dgm:spPr/>
      <dgm:t>
        <a:bodyPr/>
        <a:lstStyle/>
        <a:p>
          <a:pPr algn="ctr"/>
          <a:endParaRPr lang="en-US" sz="1200" b="1" i="0">
            <a:solidFill>
              <a:schemeClr val="tx1"/>
            </a:solidFill>
            <a:latin typeface="+mj-lt"/>
            <a:cs typeface="Andalus" panose="02020603050405020304" pitchFamily="18" charset="-78"/>
          </a:endParaRPr>
        </a:p>
      </dgm:t>
    </dgm:pt>
    <dgm:pt modelId="{798DD509-E2F3-4A47-90AC-6D2B5EF4934F}">
      <dgm:prSet custT="1"/>
      <dgm:spPr>
        <a:solidFill>
          <a:schemeClr val="accent2">
            <a:lumMod val="40000"/>
            <a:lumOff val="60000"/>
          </a:schemeClr>
        </a:solidFill>
      </dgm:spPr>
      <dgm:t>
        <a:bodyPr/>
        <a:lstStyle/>
        <a:p>
          <a:pPr algn="ctr"/>
          <a:r>
            <a:rPr lang="en-US" sz="1200" b="1" dirty="0">
              <a:solidFill>
                <a:schemeClr val="tx1"/>
              </a:solidFill>
              <a:latin typeface="+mj-lt"/>
              <a:cs typeface="Andalus" panose="02020603050405020304" pitchFamily="18" charset="-78"/>
            </a:rPr>
            <a:t>Land Use </a:t>
          </a:r>
        </a:p>
      </dgm:t>
    </dgm:pt>
    <dgm:pt modelId="{721D6EBF-E1D3-4574-B6F6-986C8F078E84}" type="parTrans" cxnId="{A925E83C-0B69-4D76-9C0D-448D86A2D6DF}">
      <dgm:prSet/>
      <dgm:spPr/>
      <dgm:t>
        <a:bodyPr/>
        <a:lstStyle/>
        <a:p>
          <a:pPr algn="ctr"/>
          <a:endParaRPr lang="en-US" sz="1200" b="1">
            <a:solidFill>
              <a:schemeClr val="tx1"/>
            </a:solidFill>
            <a:latin typeface="+mj-lt"/>
          </a:endParaRPr>
        </a:p>
      </dgm:t>
    </dgm:pt>
    <dgm:pt modelId="{7F777635-F78C-4F81-A555-CECECD6EDFBC}" type="sibTrans" cxnId="{A925E83C-0B69-4D76-9C0D-448D86A2D6DF}">
      <dgm:prSet/>
      <dgm:spPr/>
      <dgm:t>
        <a:bodyPr/>
        <a:lstStyle/>
        <a:p>
          <a:pPr algn="ctr"/>
          <a:endParaRPr lang="en-US" sz="1200" b="1">
            <a:solidFill>
              <a:schemeClr val="tx1"/>
            </a:solidFill>
            <a:latin typeface="+mj-lt"/>
          </a:endParaRPr>
        </a:p>
      </dgm:t>
    </dgm:pt>
    <dgm:pt modelId="{11DC814D-9321-410C-8E3D-EEB6107345EB}">
      <dgm:prSet custT="1"/>
      <dgm:spPr>
        <a:solidFill>
          <a:schemeClr val="accent2">
            <a:lumMod val="40000"/>
            <a:lumOff val="60000"/>
          </a:schemeClr>
        </a:solidFill>
      </dgm:spPr>
      <dgm:t>
        <a:bodyPr/>
        <a:lstStyle/>
        <a:p>
          <a:pPr algn="ctr"/>
          <a:r>
            <a:rPr lang="en-US" sz="1200" b="1" dirty="0">
              <a:solidFill>
                <a:schemeClr val="tx1"/>
              </a:solidFill>
              <a:latin typeface="+mj-lt"/>
              <a:cs typeface="Andalus" panose="02020603050405020304" pitchFamily="18" charset="-78"/>
            </a:rPr>
            <a:t>Physical Infrastructure</a:t>
          </a:r>
        </a:p>
      </dgm:t>
    </dgm:pt>
    <dgm:pt modelId="{9AF8F2BD-0153-454A-B9E8-BF6C25E663E3}" type="parTrans" cxnId="{465BB8DC-7353-401C-9D1C-DA453D88990D}">
      <dgm:prSet/>
      <dgm:spPr/>
      <dgm:t>
        <a:bodyPr/>
        <a:lstStyle/>
        <a:p>
          <a:pPr algn="ctr"/>
          <a:endParaRPr lang="en-US" sz="1200" b="1">
            <a:solidFill>
              <a:schemeClr val="tx1"/>
            </a:solidFill>
            <a:latin typeface="+mj-lt"/>
          </a:endParaRPr>
        </a:p>
      </dgm:t>
    </dgm:pt>
    <dgm:pt modelId="{9E716421-109B-419F-B100-AC63202DDF67}" type="sibTrans" cxnId="{465BB8DC-7353-401C-9D1C-DA453D88990D}">
      <dgm:prSet/>
      <dgm:spPr/>
      <dgm:t>
        <a:bodyPr/>
        <a:lstStyle/>
        <a:p>
          <a:pPr algn="ctr"/>
          <a:endParaRPr lang="en-US" sz="1200" b="1">
            <a:solidFill>
              <a:schemeClr val="tx1"/>
            </a:solidFill>
            <a:latin typeface="+mj-lt"/>
          </a:endParaRPr>
        </a:p>
      </dgm:t>
    </dgm:pt>
    <dgm:pt modelId="{E1B8BF82-C537-4E07-AAAB-E4CDE05B229C}">
      <dgm:prSet custT="1"/>
      <dgm:spPr>
        <a:solidFill>
          <a:schemeClr val="accent2">
            <a:lumMod val="40000"/>
            <a:lumOff val="60000"/>
          </a:schemeClr>
        </a:solidFill>
      </dgm:spPr>
      <dgm:t>
        <a:bodyPr/>
        <a:lstStyle/>
        <a:p>
          <a:pPr algn="ctr"/>
          <a:r>
            <a:rPr lang="en-US" sz="1200" b="1">
              <a:solidFill>
                <a:schemeClr val="tx1"/>
              </a:solidFill>
              <a:latin typeface="+mj-lt"/>
              <a:cs typeface="Andalus" panose="02020603050405020304" pitchFamily="18" charset="-78"/>
            </a:rPr>
            <a:t>Transport</a:t>
          </a:r>
          <a:endParaRPr lang="en-US" sz="1200" b="1" dirty="0">
            <a:solidFill>
              <a:schemeClr val="tx1"/>
            </a:solidFill>
            <a:latin typeface="+mj-lt"/>
            <a:cs typeface="Andalus" panose="02020603050405020304" pitchFamily="18" charset="-78"/>
          </a:endParaRPr>
        </a:p>
      </dgm:t>
    </dgm:pt>
    <dgm:pt modelId="{214ADBD4-05AF-49A5-8B19-565336046189}" type="parTrans" cxnId="{EEB47F0B-5FDE-4F41-AF60-F0763AB76916}">
      <dgm:prSet/>
      <dgm:spPr/>
      <dgm:t>
        <a:bodyPr/>
        <a:lstStyle/>
        <a:p>
          <a:pPr algn="ctr"/>
          <a:endParaRPr lang="en-US" sz="1200" b="1">
            <a:solidFill>
              <a:schemeClr val="tx1"/>
            </a:solidFill>
            <a:latin typeface="+mj-lt"/>
          </a:endParaRPr>
        </a:p>
      </dgm:t>
    </dgm:pt>
    <dgm:pt modelId="{DD6F6020-4447-49EC-9BFB-2A7F9F0789A7}" type="sibTrans" cxnId="{EEB47F0B-5FDE-4F41-AF60-F0763AB76916}">
      <dgm:prSet/>
      <dgm:spPr/>
      <dgm:t>
        <a:bodyPr/>
        <a:lstStyle/>
        <a:p>
          <a:pPr algn="ctr"/>
          <a:endParaRPr lang="en-US" sz="1200" b="1">
            <a:solidFill>
              <a:schemeClr val="tx1"/>
            </a:solidFill>
            <a:latin typeface="+mj-lt"/>
          </a:endParaRPr>
        </a:p>
      </dgm:t>
    </dgm:pt>
    <dgm:pt modelId="{99950DF1-2A74-4365-A660-6C1D850CD496}">
      <dgm:prSet custT="1"/>
      <dgm:spPr>
        <a:solidFill>
          <a:schemeClr val="accent2">
            <a:lumMod val="40000"/>
            <a:lumOff val="60000"/>
          </a:schemeClr>
        </a:solidFill>
      </dgm:spPr>
      <dgm:t>
        <a:bodyPr/>
        <a:lstStyle/>
        <a:p>
          <a:pPr algn="ctr"/>
          <a:r>
            <a:rPr lang="en-US" sz="1200" b="1">
              <a:solidFill>
                <a:schemeClr val="tx1"/>
              </a:solidFill>
              <a:latin typeface="+mj-lt"/>
              <a:cs typeface="Andalus" panose="02020603050405020304" pitchFamily="18" charset="-78"/>
            </a:rPr>
            <a:t>Investment Strategies</a:t>
          </a:r>
          <a:endParaRPr lang="en-US" sz="1200" b="1" dirty="0">
            <a:solidFill>
              <a:schemeClr val="tx1"/>
            </a:solidFill>
            <a:latin typeface="+mj-lt"/>
            <a:cs typeface="Andalus" panose="02020603050405020304" pitchFamily="18" charset="-78"/>
          </a:endParaRPr>
        </a:p>
      </dgm:t>
    </dgm:pt>
    <dgm:pt modelId="{79A9F499-614B-4F87-B670-086C11BBE47B}" type="parTrans" cxnId="{C7C06517-6510-4F3F-9E3E-11F725ECDF95}">
      <dgm:prSet/>
      <dgm:spPr/>
      <dgm:t>
        <a:bodyPr/>
        <a:lstStyle/>
        <a:p>
          <a:pPr algn="ctr"/>
          <a:endParaRPr lang="en-US" sz="1200" b="1">
            <a:solidFill>
              <a:schemeClr val="tx1"/>
            </a:solidFill>
            <a:latin typeface="+mj-lt"/>
          </a:endParaRPr>
        </a:p>
      </dgm:t>
    </dgm:pt>
    <dgm:pt modelId="{341110F7-B442-4162-BAE4-6ADF354B94BF}" type="sibTrans" cxnId="{C7C06517-6510-4F3F-9E3E-11F725ECDF95}">
      <dgm:prSet/>
      <dgm:spPr/>
      <dgm:t>
        <a:bodyPr/>
        <a:lstStyle/>
        <a:p>
          <a:pPr algn="ctr"/>
          <a:endParaRPr lang="en-US" sz="1200" b="1">
            <a:solidFill>
              <a:schemeClr val="tx1"/>
            </a:solidFill>
            <a:latin typeface="+mj-lt"/>
          </a:endParaRPr>
        </a:p>
      </dgm:t>
    </dgm:pt>
    <dgm:pt modelId="{4D38BD22-BC3B-4779-BE16-D9182A26FBCF}">
      <dgm:prSet custT="1"/>
      <dgm:spPr>
        <a:solidFill>
          <a:schemeClr val="accent2">
            <a:lumMod val="40000"/>
            <a:lumOff val="60000"/>
          </a:schemeClr>
        </a:solidFill>
      </dgm:spPr>
      <dgm:t>
        <a:bodyPr/>
        <a:lstStyle/>
        <a:p>
          <a:pPr algn="ctr"/>
          <a:r>
            <a:rPr lang="en-US" sz="1200" b="1" dirty="0">
              <a:solidFill>
                <a:schemeClr val="tx1"/>
              </a:solidFill>
              <a:latin typeface="+mj-lt"/>
              <a:cs typeface="Andalus" panose="02020603050405020304" pitchFamily="18" charset="-78"/>
            </a:rPr>
            <a:t>Commerce Tourism</a:t>
          </a:r>
        </a:p>
      </dgm:t>
    </dgm:pt>
    <dgm:pt modelId="{775AB95E-86C3-4D31-B7B5-D5600469815A}" type="parTrans" cxnId="{C0E97D16-050E-4A08-9045-190BE3A6FCFC}">
      <dgm:prSet/>
      <dgm:spPr/>
      <dgm:t>
        <a:bodyPr/>
        <a:lstStyle/>
        <a:p>
          <a:pPr algn="ctr"/>
          <a:endParaRPr lang="en-US" sz="1200" b="1">
            <a:solidFill>
              <a:schemeClr val="tx1"/>
            </a:solidFill>
            <a:latin typeface="+mj-lt"/>
          </a:endParaRPr>
        </a:p>
      </dgm:t>
    </dgm:pt>
    <dgm:pt modelId="{F05955DD-575D-4EF8-9D43-26C99C241B9A}" type="sibTrans" cxnId="{C0E97D16-050E-4A08-9045-190BE3A6FCFC}">
      <dgm:prSet/>
      <dgm:spPr/>
      <dgm:t>
        <a:bodyPr/>
        <a:lstStyle/>
        <a:p>
          <a:pPr algn="ctr"/>
          <a:endParaRPr lang="en-US" sz="1200" b="1">
            <a:solidFill>
              <a:schemeClr val="tx1"/>
            </a:solidFill>
            <a:latin typeface="+mj-lt"/>
          </a:endParaRPr>
        </a:p>
      </dgm:t>
    </dgm:pt>
    <dgm:pt modelId="{6F9EE351-F3DE-4531-96DA-E5136141DD0B}" type="pres">
      <dgm:prSet presAssocID="{EEF85B35-3DD3-4DA4-ADBB-1694D6D3B2C6}" presName="linear" presStyleCnt="0">
        <dgm:presLayoutVars>
          <dgm:animLvl val="lvl"/>
          <dgm:resizeHandles val="exact"/>
        </dgm:presLayoutVars>
      </dgm:prSet>
      <dgm:spPr/>
      <dgm:t>
        <a:bodyPr/>
        <a:lstStyle/>
        <a:p>
          <a:endParaRPr lang="en-IN"/>
        </a:p>
      </dgm:t>
    </dgm:pt>
    <dgm:pt modelId="{FA3D51C4-C10D-45AA-B086-00BD325D6FCE}" type="pres">
      <dgm:prSet presAssocID="{E6681C39-51B6-4825-8758-BA23650F7A76}" presName="parentText" presStyleLbl="node1" presStyleIdx="0" presStyleCnt="6">
        <dgm:presLayoutVars>
          <dgm:chMax val="0"/>
          <dgm:bulletEnabled val="1"/>
        </dgm:presLayoutVars>
      </dgm:prSet>
      <dgm:spPr>
        <a:prstGeom prst="roundRect">
          <a:avLst/>
        </a:prstGeom>
      </dgm:spPr>
      <dgm:t>
        <a:bodyPr/>
        <a:lstStyle/>
        <a:p>
          <a:endParaRPr lang="en-IN"/>
        </a:p>
      </dgm:t>
    </dgm:pt>
    <dgm:pt modelId="{70E746B6-2375-4E27-8D43-EA92C8431413}" type="pres">
      <dgm:prSet presAssocID="{B8FE9F57-7246-4275-BF80-4E0EC7C0668A}" presName="spacer" presStyleCnt="0"/>
      <dgm:spPr/>
    </dgm:pt>
    <dgm:pt modelId="{864F4AF3-EF4E-4192-B0FD-5D1E4B17595B}" type="pres">
      <dgm:prSet presAssocID="{798DD509-E2F3-4A47-90AC-6D2B5EF4934F}" presName="parentText" presStyleLbl="node1" presStyleIdx="1" presStyleCnt="6">
        <dgm:presLayoutVars>
          <dgm:chMax val="0"/>
          <dgm:bulletEnabled val="1"/>
        </dgm:presLayoutVars>
      </dgm:prSet>
      <dgm:spPr/>
      <dgm:t>
        <a:bodyPr/>
        <a:lstStyle/>
        <a:p>
          <a:endParaRPr lang="en-IN"/>
        </a:p>
      </dgm:t>
    </dgm:pt>
    <dgm:pt modelId="{97A9B7E3-F6EB-4B3C-92AC-6D7915946252}" type="pres">
      <dgm:prSet presAssocID="{7F777635-F78C-4F81-A555-CECECD6EDFBC}" presName="spacer" presStyleCnt="0"/>
      <dgm:spPr/>
    </dgm:pt>
    <dgm:pt modelId="{C7BBB823-E83C-40A9-9580-6D62975CDEBD}" type="pres">
      <dgm:prSet presAssocID="{11DC814D-9321-410C-8E3D-EEB6107345EB}" presName="parentText" presStyleLbl="node1" presStyleIdx="2" presStyleCnt="6">
        <dgm:presLayoutVars>
          <dgm:chMax val="0"/>
          <dgm:bulletEnabled val="1"/>
        </dgm:presLayoutVars>
      </dgm:prSet>
      <dgm:spPr/>
      <dgm:t>
        <a:bodyPr/>
        <a:lstStyle/>
        <a:p>
          <a:endParaRPr lang="en-IN"/>
        </a:p>
      </dgm:t>
    </dgm:pt>
    <dgm:pt modelId="{E45E2BD5-1DDE-47E5-B599-678747A2D4D6}" type="pres">
      <dgm:prSet presAssocID="{9E716421-109B-419F-B100-AC63202DDF67}" presName="spacer" presStyleCnt="0"/>
      <dgm:spPr/>
    </dgm:pt>
    <dgm:pt modelId="{45884306-9E7A-44E4-BC55-D4E016F2EDE8}" type="pres">
      <dgm:prSet presAssocID="{E1B8BF82-C537-4E07-AAAB-E4CDE05B229C}" presName="parentText" presStyleLbl="node1" presStyleIdx="3" presStyleCnt="6">
        <dgm:presLayoutVars>
          <dgm:chMax val="0"/>
          <dgm:bulletEnabled val="1"/>
        </dgm:presLayoutVars>
      </dgm:prSet>
      <dgm:spPr/>
      <dgm:t>
        <a:bodyPr/>
        <a:lstStyle/>
        <a:p>
          <a:endParaRPr lang="en-IN"/>
        </a:p>
      </dgm:t>
    </dgm:pt>
    <dgm:pt modelId="{C26458E9-A791-4A75-97F9-0FBEB6B47D46}" type="pres">
      <dgm:prSet presAssocID="{DD6F6020-4447-49EC-9BFB-2A7F9F0789A7}" presName="spacer" presStyleCnt="0"/>
      <dgm:spPr/>
    </dgm:pt>
    <dgm:pt modelId="{AE6488A0-76A4-44F3-840E-3F64750C07F3}" type="pres">
      <dgm:prSet presAssocID="{99950DF1-2A74-4365-A660-6C1D850CD496}" presName="parentText" presStyleLbl="node1" presStyleIdx="4" presStyleCnt="6">
        <dgm:presLayoutVars>
          <dgm:chMax val="0"/>
          <dgm:bulletEnabled val="1"/>
        </dgm:presLayoutVars>
      </dgm:prSet>
      <dgm:spPr/>
      <dgm:t>
        <a:bodyPr/>
        <a:lstStyle/>
        <a:p>
          <a:endParaRPr lang="en-IN"/>
        </a:p>
      </dgm:t>
    </dgm:pt>
    <dgm:pt modelId="{D990F451-EE25-4A0F-9654-CDA7F6FB34F9}" type="pres">
      <dgm:prSet presAssocID="{341110F7-B442-4162-BAE4-6ADF354B94BF}" presName="spacer" presStyleCnt="0"/>
      <dgm:spPr/>
    </dgm:pt>
    <dgm:pt modelId="{B0F0CD44-01A7-4C66-9981-0F5498657D2C}" type="pres">
      <dgm:prSet presAssocID="{4D38BD22-BC3B-4779-BE16-D9182A26FBCF}" presName="parentText" presStyleLbl="node1" presStyleIdx="5" presStyleCnt="6">
        <dgm:presLayoutVars>
          <dgm:chMax val="0"/>
          <dgm:bulletEnabled val="1"/>
        </dgm:presLayoutVars>
      </dgm:prSet>
      <dgm:spPr/>
      <dgm:t>
        <a:bodyPr/>
        <a:lstStyle/>
        <a:p>
          <a:endParaRPr lang="en-IN"/>
        </a:p>
      </dgm:t>
    </dgm:pt>
  </dgm:ptLst>
  <dgm:cxnLst>
    <dgm:cxn modelId="{A6987C6B-0520-4596-B744-11D6B9EC9E95}" srcId="{EEF85B35-3DD3-4DA4-ADBB-1694D6D3B2C6}" destId="{E6681C39-51B6-4825-8758-BA23650F7A76}" srcOrd="0" destOrd="0" parTransId="{74828C27-9D41-4837-9F72-2BB4E8E3544E}" sibTransId="{B8FE9F57-7246-4275-BF80-4E0EC7C0668A}"/>
    <dgm:cxn modelId="{465BB8DC-7353-401C-9D1C-DA453D88990D}" srcId="{EEF85B35-3DD3-4DA4-ADBB-1694D6D3B2C6}" destId="{11DC814D-9321-410C-8E3D-EEB6107345EB}" srcOrd="2" destOrd="0" parTransId="{9AF8F2BD-0153-454A-B9E8-BF6C25E663E3}" sibTransId="{9E716421-109B-419F-B100-AC63202DDF67}"/>
    <dgm:cxn modelId="{2027930B-FC96-4D26-96DB-BC63D0307999}" type="presOf" srcId="{11DC814D-9321-410C-8E3D-EEB6107345EB}" destId="{C7BBB823-E83C-40A9-9580-6D62975CDEBD}" srcOrd="0" destOrd="0" presId="urn:microsoft.com/office/officeart/2005/8/layout/vList2#2"/>
    <dgm:cxn modelId="{16A94BB2-BE2D-4D1C-8E63-AD61D5494576}" type="presOf" srcId="{4D38BD22-BC3B-4779-BE16-D9182A26FBCF}" destId="{B0F0CD44-01A7-4C66-9981-0F5498657D2C}" srcOrd="0" destOrd="0" presId="urn:microsoft.com/office/officeart/2005/8/layout/vList2#2"/>
    <dgm:cxn modelId="{59A59126-F184-458C-B314-F4C72031598F}" type="presOf" srcId="{798DD509-E2F3-4A47-90AC-6D2B5EF4934F}" destId="{864F4AF3-EF4E-4192-B0FD-5D1E4B17595B}" srcOrd="0" destOrd="0" presId="urn:microsoft.com/office/officeart/2005/8/layout/vList2#2"/>
    <dgm:cxn modelId="{91B97A8D-02B8-4E94-88C4-731C3B49B27E}" type="presOf" srcId="{99950DF1-2A74-4365-A660-6C1D850CD496}" destId="{AE6488A0-76A4-44F3-840E-3F64750C07F3}" srcOrd="0" destOrd="0" presId="urn:microsoft.com/office/officeart/2005/8/layout/vList2#2"/>
    <dgm:cxn modelId="{A925E83C-0B69-4D76-9C0D-448D86A2D6DF}" srcId="{EEF85B35-3DD3-4DA4-ADBB-1694D6D3B2C6}" destId="{798DD509-E2F3-4A47-90AC-6D2B5EF4934F}" srcOrd="1" destOrd="0" parTransId="{721D6EBF-E1D3-4574-B6F6-986C8F078E84}" sibTransId="{7F777635-F78C-4F81-A555-CECECD6EDFBC}"/>
    <dgm:cxn modelId="{C0E97D16-050E-4A08-9045-190BE3A6FCFC}" srcId="{EEF85B35-3DD3-4DA4-ADBB-1694D6D3B2C6}" destId="{4D38BD22-BC3B-4779-BE16-D9182A26FBCF}" srcOrd="5" destOrd="0" parTransId="{775AB95E-86C3-4D31-B7B5-D5600469815A}" sibTransId="{F05955DD-575D-4EF8-9D43-26C99C241B9A}"/>
    <dgm:cxn modelId="{E36EB905-938C-4F83-966C-F25C7EE2D17B}" type="presOf" srcId="{E6681C39-51B6-4825-8758-BA23650F7A76}" destId="{FA3D51C4-C10D-45AA-B086-00BD325D6FCE}" srcOrd="0" destOrd="0" presId="urn:microsoft.com/office/officeart/2005/8/layout/vList2#2"/>
    <dgm:cxn modelId="{EEB47F0B-5FDE-4F41-AF60-F0763AB76916}" srcId="{EEF85B35-3DD3-4DA4-ADBB-1694D6D3B2C6}" destId="{E1B8BF82-C537-4E07-AAAB-E4CDE05B229C}" srcOrd="3" destOrd="0" parTransId="{214ADBD4-05AF-49A5-8B19-565336046189}" sibTransId="{DD6F6020-4447-49EC-9BFB-2A7F9F0789A7}"/>
    <dgm:cxn modelId="{C7C06517-6510-4F3F-9E3E-11F725ECDF95}" srcId="{EEF85B35-3DD3-4DA4-ADBB-1694D6D3B2C6}" destId="{99950DF1-2A74-4365-A660-6C1D850CD496}" srcOrd="4" destOrd="0" parTransId="{79A9F499-614B-4F87-B670-086C11BBE47B}" sibTransId="{341110F7-B442-4162-BAE4-6ADF354B94BF}"/>
    <dgm:cxn modelId="{35C2C37B-7B8F-4244-8CEE-46B488620155}" type="presOf" srcId="{E1B8BF82-C537-4E07-AAAB-E4CDE05B229C}" destId="{45884306-9E7A-44E4-BC55-D4E016F2EDE8}" srcOrd="0" destOrd="0" presId="urn:microsoft.com/office/officeart/2005/8/layout/vList2#2"/>
    <dgm:cxn modelId="{4DFF9FA2-C236-42E6-80A4-EEED599DD8BF}" type="presOf" srcId="{EEF85B35-3DD3-4DA4-ADBB-1694D6D3B2C6}" destId="{6F9EE351-F3DE-4531-96DA-E5136141DD0B}" srcOrd="0" destOrd="0" presId="urn:microsoft.com/office/officeart/2005/8/layout/vList2#2"/>
    <dgm:cxn modelId="{F79FAE70-41C4-4389-8C0E-236CFF5594A0}" type="presParOf" srcId="{6F9EE351-F3DE-4531-96DA-E5136141DD0B}" destId="{FA3D51C4-C10D-45AA-B086-00BD325D6FCE}" srcOrd="0" destOrd="0" presId="urn:microsoft.com/office/officeart/2005/8/layout/vList2#2"/>
    <dgm:cxn modelId="{17F2A442-D7B5-4259-9D21-2EF599CE6860}" type="presParOf" srcId="{6F9EE351-F3DE-4531-96DA-E5136141DD0B}" destId="{70E746B6-2375-4E27-8D43-EA92C8431413}" srcOrd="1" destOrd="0" presId="urn:microsoft.com/office/officeart/2005/8/layout/vList2#2"/>
    <dgm:cxn modelId="{3F0FBABD-D0A4-4EA5-9C92-7B4FCF2ED821}" type="presParOf" srcId="{6F9EE351-F3DE-4531-96DA-E5136141DD0B}" destId="{864F4AF3-EF4E-4192-B0FD-5D1E4B17595B}" srcOrd="2" destOrd="0" presId="urn:microsoft.com/office/officeart/2005/8/layout/vList2#2"/>
    <dgm:cxn modelId="{173C00D2-F3E1-41FC-AAA7-18A3BF1B29BF}" type="presParOf" srcId="{6F9EE351-F3DE-4531-96DA-E5136141DD0B}" destId="{97A9B7E3-F6EB-4B3C-92AC-6D7915946252}" srcOrd="3" destOrd="0" presId="urn:microsoft.com/office/officeart/2005/8/layout/vList2#2"/>
    <dgm:cxn modelId="{627CFAC4-F65E-4D6B-9648-4937D0F1181C}" type="presParOf" srcId="{6F9EE351-F3DE-4531-96DA-E5136141DD0B}" destId="{C7BBB823-E83C-40A9-9580-6D62975CDEBD}" srcOrd="4" destOrd="0" presId="urn:microsoft.com/office/officeart/2005/8/layout/vList2#2"/>
    <dgm:cxn modelId="{F37EF874-EC86-4CDA-9986-4A7DEFB3AB99}" type="presParOf" srcId="{6F9EE351-F3DE-4531-96DA-E5136141DD0B}" destId="{E45E2BD5-1DDE-47E5-B599-678747A2D4D6}" srcOrd="5" destOrd="0" presId="urn:microsoft.com/office/officeart/2005/8/layout/vList2#2"/>
    <dgm:cxn modelId="{4B794D16-E5F2-4503-8EDB-FACB59009F71}" type="presParOf" srcId="{6F9EE351-F3DE-4531-96DA-E5136141DD0B}" destId="{45884306-9E7A-44E4-BC55-D4E016F2EDE8}" srcOrd="6" destOrd="0" presId="urn:microsoft.com/office/officeart/2005/8/layout/vList2#2"/>
    <dgm:cxn modelId="{70DEB9B1-A93B-4E3A-8DBD-79BDF2E48922}" type="presParOf" srcId="{6F9EE351-F3DE-4531-96DA-E5136141DD0B}" destId="{C26458E9-A791-4A75-97F9-0FBEB6B47D46}" srcOrd="7" destOrd="0" presId="urn:microsoft.com/office/officeart/2005/8/layout/vList2#2"/>
    <dgm:cxn modelId="{99C4C92D-BE28-465B-8957-FA913C48DEBF}" type="presParOf" srcId="{6F9EE351-F3DE-4531-96DA-E5136141DD0B}" destId="{AE6488A0-76A4-44F3-840E-3F64750C07F3}" srcOrd="8" destOrd="0" presId="urn:microsoft.com/office/officeart/2005/8/layout/vList2#2"/>
    <dgm:cxn modelId="{75D726AE-C95A-42D3-9E4C-CAE117E80CD4}" type="presParOf" srcId="{6F9EE351-F3DE-4531-96DA-E5136141DD0B}" destId="{D990F451-EE25-4A0F-9654-CDA7F6FB34F9}" srcOrd="9" destOrd="0" presId="urn:microsoft.com/office/officeart/2005/8/layout/vList2#2"/>
    <dgm:cxn modelId="{AC56A58E-367C-4AF2-BAAB-80A6AD9D945C}" type="presParOf" srcId="{6F9EE351-F3DE-4531-96DA-E5136141DD0B}" destId="{B0F0CD44-01A7-4C66-9981-0F5498657D2C}" srcOrd="10" destOrd="0" presId="urn:microsoft.com/office/officeart/2005/8/layout/vList2#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F85B35-3DD3-4DA4-ADBB-1694D6D3B2C6}" type="doc">
      <dgm:prSet loTypeId="urn:microsoft.com/office/officeart/2005/8/layout/vList2#3" loCatId="list" qsTypeId="urn:microsoft.com/office/officeart/2005/8/quickstyle/simple1#3" qsCatId="simple" csTypeId="urn:microsoft.com/office/officeart/2005/8/colors/colorful5#2" csCatId="colorful" phldr="1"/>
      <dgm:spPr/>
      <dgm:t>
        <a:bodyPr/>
        <a:lstStyle/>
        <a:p>
          <a:endParaRPr lang="en-US"/>
        </a:p>
      </dgm:t>
    </dgm:pt>
    <dgm:pt modelId="{E6681C39-51B6-4825-8758-BA23650F7A76}">
      <dgm:prSet custT="1"/>
      <dgm:spPr>
        <a:xfrm>
          <a:off x="0" y="864"/>
          <a:ext cx="2819400" cy="338305"/>
        </a:xfrm>
        <a:solidFill>
          <a:schemeClr val="accent1">
            <a:lumMod val="60000"/>
            <a:lumOff val="40000"/>
          </a:schemeClr>
        </a:solidFill>
      </dgm:spPr>
      <dgm:t>
        <a:bodyPr/>
        <a:lstStyle/>
        <a:p>
          <a:pPr algn="ctr">
            <a:buNone/>
          </a:pPr>
          <a:r>
            <a:rPr lang="en-IN" sz="1200" b="1" dirty="0">
              <a:solidFill>
                <a:schemeClr val="tx1"/>
              </a:solidFill>
            </a:rPr>
            <a:t>Proposed Land Use Plan </a:t>
          </a:r>
          <a:endParaRPr lang="en-US" sz="1200" b="1" i="0" dirty="0">
            <a:solidFill>
              <a:schemeClr val="tx1"/>
            </a:solidFill>
            <a:latin typeface="Andalus" panose="02020603050405020304" pitchFamily="18" charset="-78"/>
            <a:ea typeface="+mn-ea"/>
            <a:cs typeface="Andalus" panose="02020603050405020304" pitchFamily="18" charset="-78"/>
          </a:endParaRPr>
        </a:p>
      </dgm:t>
    </dgm:pt>
    <dgm:pt modelId="{74828C27-9D41-4837-9F72-2BB4E8E3544E}" type="parTrans" cxnId="{A6987C6B-0520-4596-B744-11D6B9EC9E95}">
      <dgm:prSet/>
      <dgm:spPr/>
      <dgm:t>
        <a:bodyPr/>
        <a:lstStyle/>
        <a:p>
          <a:pPr algn="ctr"/>
          <a:endParaRPr lang="en-US" sz="1800" b="0" i="0">
            <a:solidFill>
              <a:schemeClr val="tx1"/>
            </a:solidFill>
            <a:latin typeface="Andalus" panose="02020603050405020304" pitchFamily="18" charset="-78"/>
            <a:cs typeface="Andalus" panose="02020603050405020304" pitchFamily="18" charset="-78"/>
          </a:endParaRPr>
        </a:p>
      </dgm:t>
    </dgm:pt>
    <dgm:pt modelId="{B8FE9F57-7246-4275-BF80-4E0EC7C0668A}" type="sibTrans" cxnId="{A6987C6B-0520-4596-B744-11D6B9EC9E95}">
      <dgm:prSet/>
      <dgm:spPr/>
      <dgm:t>
        <a:bodyPr/>
        <a:lstStyle/>
        <a:p>
          <a:pPr algn="ctr"/>
          <a:endParaRPr lang="en-US" sz="1800" b="0" i="0">
            <a:solidFill>
              <a:schemeClr val="tx1"/>
            </a:solidFill>
            <a:latin typeface="Andalus" panose="02020603050405020304" pitchFamily="18" charset="-78"/>
            <a:cs typeface="Andalus" panose="02020603050405020304" pitchFamily="18" charset="-78"/>
          </a:endParaRPr>
        </a:p>
      </dgm:t>
    </dgm:pt>
    <dgm:pt modelId="{6F9EE351-F3DE-4531-96DA-E5136141DD0B}" type="pres">
      <dgm:prSet presAssocID="{EEF85B35-3DD3-4DA4-ADBB-1694D6D3B2C6}" presName="linear" presStyleCnt="0">
        <dgm:presLayoutVars>
          <dgm:animLvl val="lvl"/>
          <dgm:resizeHandles val="exact"/>
        </dgm:presLayoutVars>
      </dgm:prSet>
      <dgm:spPr/>
      <dgm:t>
        <a:bodyPr/>
        <a:lstStyle/>
        <a:p>
          <a:endParaRPr lang="en-IN"/>
        </a:p>
      </dgm:t>
    </dgm:pt>
    <dgm:pt modelId="{FA3D51C4-C10D-45AA-B086-00BD325D6FCE}" type="pres">
      <dgm:prSet presAssocID="{E6681C39-51B6-4825-8758-BA23650F7A76}" presName="parentText" presStyleLbl="node1" presStyleIdx="0" presStyleCnt="1" custLinFactNeighborY="-20326">
        <dgm:presLayoutVars>
          <dgm:chMax val="0"/>
          <dgm:bulletEnabled val="1"/>
        </dgm:presLayoutVars>
      </dgm:prSet>
      <dgm:spPr>
        <a:prstGeom prst="roundRect">
          <a:avLst/>
        </a:prstGeom>
      </dgm:spPr>
      <dgm:t>
        <a:bodyPr/>
        <a:lstStyle/>
        <a:p>
          <a:endParaRPr lang="en-IN"/>
        </a:p>
      </dgm:t>
    </dgm:pt>
  </dgm:ptLst>
  <dgm:cxnLst>
    <dgm:cxn modelId="{A6987C6B-0520-4596-B744-11D6B9EC9E95}" srcId="{EEF85B35-3DD3-4DA4-ADBB-1694D6D3B2C6}" destId="{E6681C39-51B6-4825-8758-BA23650F7A76}" srcOrd="0" destOrd="0" parTransId="{74828C27-9D41-4837-9F72-2BB4E8E3544E}" sibTransId="{B8FE9F57-7246-4275-BF80-4E0EC7C0668A}"/>
    <dgm:cxn modelId="{A6886086-7B3A-4C03-8021-AC9EAD07BDE2}" type="presOf" srcId="{E6681C39-51B6-4825-8758-BA23650F7A76}" destId="{FA3D51C4-C10D-45AA-B086-00BD325D6FCE}" srcOrd="0" destOrd="0" presId="urn:microsoft.com/office/officeart/2005/8/layout/vList2#3"/>
    <dgm:cxn modelId="{85080375-BD9A-4717-AAEF-F0F464FEB829}" type="presOf" srcId="{EEF85B35-3DD3-4DA4-ADBB-1694D6D3B2C6}" destId="{6F9EE351-F3DE-4531-96DA-E5136141DD0B}" srcOrd="0" destOrd="0" presId="urn:microsoft.com/office/officeart/2005/8/layout/vList2#3"/>
    <dgm:cxn modelId="{1D2AFB66-7BF4-4204-9673-A8DA7CC97D37}" type="presParOf" srcId="{6F9EE351-F3DE-4531-96DA-E5136141DD0B}" destId="{FA3D51C4-C10D-45AA-B086-00BD325D6FCE}" srcOrd="0" destOrd="0" presId="urn:microsoft.com/office/officeart/2005/8/layout/vList2#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7E406-65CF-4D0C-A634-31AD8BB9AF95}">
      <dsp:nvSpPr>
        <dsp:cNvPr id="0" name=""/>
        <dsp:cNvSpPr/>
      </dsp:nvSpPr>
      <dsp:spPr>
        <a:xfrm>
          <a:off x="0" y="6471"/>
          <a:ext cx="2317113" cy="639451"/>
        </a:xfrm>
        <a:prstGeom prst="roundRect">
          <a:avLst/>
        </a:prstGeom>
        <a:solidFill>
          <a:schemeClr val="accent1">
            <a:alpha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100000"/>
            </a:lnSpc>
            <a:spcBef>
              <a:spcPct val="0"/>
            </a:spcBef>
            <a:spcAft>
              <a:spcPts val="0"/>
            </a:spcAft>
            <a:buNone/>
          </a:pPr>
          <a:r>
            <a:rPr lang="en-US" sz="1200" b="1" i="0" kern="1200" dirty="0">
              <a:latin typeface="+mj-lt"/>
              <a:ea typeface="+mn-ea"/>
              <a:cs typeface="Andalus" panose="02020603050405020304" pitchFamily="18" charset="-78"/>
            </a:rPr>
            <a:t>Land Use survey</a:t>
          </a:r>
        </a:p>
        <a:p>
          <a:pPr lvl="0" algn="ctr" defTabSz="533400">
            <a:lnSpc>
              <a:spcPct val="100000"/>
            </a:lnSpc>
            <a:spcBef>
              <a:spcPct val="0"/>
            </a:spcBef>
            <a:spcAft>
              <a:spcPts val="0"/>
            </a:spcAft>
            <a:buNone/>
          </a:pPr>
          <a:r>
            <a:rPr lang="en-US" sz="1200" b="1" i="0" kern="1200" dirty="0">
              <a:latin typeface="+mj-lt"/>
              <a:ea typeface="+mn-ea"/>
              <a:cs typeface="Andalus" panose="02020603050405020304" pitchFamily="18" charset="-78"/>
            </a:rPr>
            <a:t>Transport Survey</a:t>
          </a:r>
        </a:p>
        <a:p>
          <a:pPr lvl="0" algn="ctr" defTabSz="533400">
            <a:lnSpc>
              <a:spcPct val="100000"/>
            </a:lnSpc>
            <a:spcBef>
              <a:spcPct val="0"/>
            </a:spcBef>
            <a:spcAft>
              <a:spcPts val="0"/>
            </a:spcAft>
            <a:buNone/>
          </a:pPr>
          <a:r>
            <a:rPr lang="en-US" sz="1200" b="1" i="0" kern="1200" dirty="0">
              <a:latin typeface="+mj-lt"/>
              <a:ea typeface="+mn-ea"/>
              <a:cs typeface="Andalus" panose="02020603050405020304" pitchFamily="18" charset="-78"/>
            </a:rPr>
            <a:t>Socio-economic survey</a:t>
          </a:r>
        </a:p>
      </dsp:txBody>
      <dsp:txXfrm>
        <a:off x="31215" y="37686"/>
        <a:ext cx="2254683" cy="577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D51C4-C10D-45AA-B086-00BD325D6FCE}">
      <dsp:nvSpPr>
        <dsp:cNvPr id="0" name=""/>
        <dsp:cNvSpPr/>
      </dsp:nvSpPr>
      <dsp:spPr>
        <a:xfrm>
          <a:off x="0" y="449"/>
          <a:ext cx="2326510" cy="216655"/>
        </a:xfrm>
        <a:prstGeom prst="roundRect">
          <a:avLst/>
        </a:prstGeom>
        <a:solidFill>
          <a:schemeClr val="accent2">
            <a:lumMod val="40000"/>
            <a:lumOff val="60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None/>
          </a:pPr>
          <a:r>
            <a:rPr lang="en-US" sz="1200" b="1" kern="1200" dirty="0">
              <a:solidFill>
                <a:schemeClr val="tx1"/>
              </a:solidFill>
              <a:latin typeface="+mj-lt"/>
              <a:cs typeface="Andalus" panose="02020603050405020304" pitchFamily="18" charset="-78"/>
            </a:rPr>
            <a:t>Demography</a:t>
          </a:r>
          <a:endParaRPr lang="en-US" sz="1200" b="1" i="0" kern="1200" dirty="0">
            <a:solidFill>
              <a:schemeClr val="tx1"/>
            </a:solidFill>
            <a:latin typeface="+mj-lt"/>
            <a:ea typeface="+mn-ea"/>
            <a:cs typeface="Andalus" panose="02020603050405020304" pitchFamily="18" charset="-78"/>
          </a:endParaRPr>
        </a:p>
      </dsp:txBody>
      <dsp:txXfrm>
        <a:off x="10576" y="11025"/>
        <a:ext cx="2305358" cy="195503"/>
      </dsp:txXfrm>
    </dsp:sp>
    <dsp:sp modelId="{864F4AF3-EF4E-4192-B0FD-5D1E4B17595B}">
      <dsp:nvSpPr>
        <dsp:cNvPr id="0" name=""/>
        <dsp:cNvSpPr/>
      </dsp:nvSpPr>
      <dsp:spPr>
        <a:xfrm>
          <a:off x="0" y="231139"/>
          <a:ext cx="2326510" cy="216655"/>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mj-lt"/>
              <a:cs typeface="Andalus" panose="02020603050405020304" pitchFamily="18" charset="-78"/>
            </a:rPr>
            <a:t>Land Use </a:t>
          </a:r>
        </a:p>
      </dsp:txBody>
      <dsp:txXfrm>
        <a:off x="10576" y="241715"/>
        <a:ext cx="2305358" cy="195503"/>
      </dsp:txXfrm>
    </dsp:sp>
    <dsp:sp modelId="{C7BBB823-E83C-40A9-9580-6D62975CDEBD}">
      <dsp:nvSpPr>
        <dsp:cNvPr id="0" name=""/>
        <dsp:cNvSpPr/>
      </dsp:nvSpPr>
      <dsp:spPr>
        <a:xfrm>
          <a:off x="0" y="461829"/>
          <a:ext cx="2326510" cy="216655"/>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mj-lt"/>
              <a:cs typeface="Andalus" panose="02020603050405020304" pitchFamily="18" charset="-78"/>
            </a:rPr>
            <a:t>Physical Infrastructure</a:t>
          </a:r>
        </a:p>
      </dsp:txBody>
      <dsp:txXfrm>
        <a:off x="10576" y="472405"/>
        <a:ext cx="2305358" cy="195503"/>
      </dsp:txXfrm>
    </dsp:sp>
    <dsp:sp modelId="{45884306-9E7A-44E4-BC55-D4E016F2EDE8}">
      <dsp:nvSpPr>
        <dsp:cNvPr id="0" name=""/>
        <dsp:cNvSpPr/>
      </dsp:nvSpPr>
      <dsp:spPr>
        <a:xfrm>
          <a:off x="0" y="692519"/>
          <a:ext cx="2326510" cy="216655"/>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a:solidFill>
                <a:schemeClr val="tx1"/>
              </a:solidFill>
              <a:latin typeface="+mj-lt"/>
              <a:cs typeface="Andalus" panose="02020603050405020304" pitchFamily="18" charset="-78"/>
            </a:rPr>
            <a:t>Transport</a:t>
          </a:r>
          <a:endParaRPr lang="en-US" sz="1200" b="1" kern="1200" dirty="0">
            <a:solidFill>
              <a:schemeClr val="tx1"/>
            </a:solidFill>
            <a:latin typeface="+mj-lt"/>
            <a:cs typeface="Andalus" panose="02020603050405020304" pitchFamily="18" charset="-78"/>
          </a:endParaRPr>
        </a:p>
      </dsp:txBody>
      <dsp:txXfrm>
        <a:off x="10576" y="703095"/>
        <a:ext cx="2305358" cy="195503"/>
      </dsp:txXfrm>
    </dsp:sp>
    <dsp:sp modelId="{AE6488A0-76A4-44F3-840E-3F64750C07F3}">
      <dsp:nvSpPr>
        <dsp:cNvPr id="0" name=""/>
        <dsp:cNvSpPr/>
      </dsp:nvSpPr>
      <dsp:spPr>
        <a:xfrm>
          <a:off x="0" y="923209"/>
          <a:ext cx="2326510" cy="216655"/>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a:solidFill>
                <a:schemeClr val="tx1"/>
              </a:solidFill>
              <a:latin typeface="+mj-lt"/>
              <a:cs typeface="Andalus" panose="02020603050405020304" pitchFamily="18" charset="-78"/>
            </a:rPr>
            <a:t>Investment Strategies</a:t>
          </a:r>
          <a:endParaRPr lang="en-US" sz="1200" b="1" kern="1200" dirty="0">
            <a:solidFill>
              <a:schemeClr val="tx1"/>
            </a:solidFill>
            <a:latin typeface="+mj-lt"/>
            <a:cs typeface="Andalus" panose="02020603050405020304" pitchFamily="18" charset="-78"/>
          </a:endParaRPr>
        </a:p>
      </dsp:txBody>
      <dsp:txXfrm>
        <a:off x="10576" y="933785"/>
        <a:ext cx="2305358" cy="195503"/>
      </dsp:txXfrm>
    </dsp:sp>
    <dsp:sp modelId="{B0F0CD44-01A7-4C66-9981-0F5498657D2C}">
      <dsp:nvSpPr>
        <dsp:cNvPr id="0" name=""/>
        <dsp:cNvSpPr/>
      </dsp:nvSpPr>
      <dsp:spPr>
        <a:xfrm>
          <a:off x="0" y="1153899"/>
          <a:ext cx="2326510" cy="216655"/>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mj-lt"/>
              <a:cs typeface="Andalus" panose="02020603050405020304" pitchFamily="18" charset="-78"/>
            </a:rPr>
            <a:t>Commerce Tourism</a:t>
          </a:r>
        </a:p>
      </dsp:txBody>
      <dsp:txXfrm>
        <a:off x="10576" y="1164475"/>
        <a:ext cx="2305358" cy="195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D51C4-C10D-45AA-B086-00BD325D6FCE}">
      <dsp:nvSpPr>
        <dsp:cNvPr id="0" name=""/>
        <dsp:cNvSpPr/>
      </dsp:nvSpPr>
      <dsp:spPr>
        <a:xfrm>
          <a:off x="0" y="0"/>
          <a:ext cx="2334394" cy="711360"/>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buNone/>
          </a:pPr>
          <a:r>
            <a:rPr lang="en-IN" sz="1200" b="1" kern="1200" dirty="0">
              <a:solidFill>
                <a:schemeClr val="tx1"/>
              </a:solidFill>
            </a:rPr>
            <a:t>Proposed Land Use Plan </a:t>
          </a:r>
          <a:endParaRPr lang="en-US" sz="1200" b="1" i="0" kern="1200" dirty="0">
            <a:solidFill>
              <a:schemeClr val="tx1"/>
            </a:solidFill>
            <a:latin typeface="Andalus" panose="02020603050405020304" pitchFamily="18" charset="-78"/>
            <a:ea typeface="+mn-ea"/>
            <a:cs typeface="Andalus" panose="02020603050405020304" pitchFamily="18" charset="-78"/>
          </a:endParaRPr>
        </a:p>
      </dsp:txBody>
      <dsp:txXfrm>
        <a:off x="34726" y="34726"/>
        <a:ext cx="2264942" cy="641908"/>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6653" tIns="48327" rIns="96653" bIns="48327"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815373" y="0"/>
            <a:ext cx="2918831" cy="495029"/>
          </a:xfrm>
          <a:prstGeom prst="rect">
            <a:avLst/>
          </a:prstGeom>
        </p:spPr>
        <p:txBody>
          <a:bodyPr vert="horz" lIns="96653" tIns="48327" rIns="96653" bIns="48327" rtlCol="0"/>
          <a:lstStyle>
            <a:lvl1pPr algn="r" eaLnBrk="1" hangingPunct="1">
              <a:defRPr sz="1200"/>
            </a:lvl1pPr>
          </a:lstStyle>
          <a:p>
            <a:pPr>
              <a:defRPr/>
            </a:pPr>
            <a:fld id="{1D809A25-957D-4B38-BA12-9DC73CC2580A}" type="datetimeFigureOut">
              <a:rPr lang="en-US"/>
              <a:pPr>
                <a:defRPr/>
              </a:pPr>
              <a:t>6/24/2019</a:t>
            </a:fld>
            <a:endParaRPr lang="en-US"/>
          </a:p>
        </p:txBody>
      </p:sp>
      <p:sp>
        <p:nvSpPr>
          <p:cNvPr id="4" name="Footer Placeholder 3"/>
          <p:cNvSpPr>
            <a:spLocks noGrp="1"/>
          </p:cNvSpPr>
          <p:nvPr>
            <p:ph type="ftr" sz="quarter" idx="2"/>
          </p:nvPr>
        </p:nvSpPr>
        <p:spPr>
          <a:xfrm>
            <a:off x="0" y="9371286"/>
            <a:ext cx="2918831" cy="495028"/>
          </a:xfrm>
          <a:prstGeom prst="rect">
            <a:avLst/>
          </a:prstGeom>
        </p:spPr>
        <p:txBody>
          <a:bodyPr vert="horz" lIns="96653" tIns="48327" rIns="96653" bIns="48327"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wrap="square" lIns="96653" tIns="48327" rIns="96653" bIns="48327" numCol="1" anchor="b" anchorCtr="0" compatLnSpc="1"/>
          <a:lstStyle>
            <a:lvl1pPr algn="r" eaLnBrk="1" hangingPunct="1">
              <a:defRPr sz="1200"/>
            </a:lvl1pPr>
          </a:lstStyle>
          <a:p>
            <a:fld id="{D56436E8-C224-4846-AE72-E9C2BF6172ED}" type="slidenum">
              <a:rPr lang="en-US"/>
              <a:pPr/>
              <a:t>‹#›</a:t>
            </a:fld>
            <a:endParaRPr lang="en-US"/>
          </a:p>
        </p:txBody>
      </p:sp>
    </p:spTree>
    <p:extLst>
      <p:ext uri="{BB962C8B-B14F-4D97-AF65-F5344CB8AC3E}">
        <p14:creationId xmlns:p14="http://schemas.microsoft.com/office/powerpoint/2010/main" xmlns="" val="1730426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6653" tIns="48327" rIns="96653" bIns="48327" rtlCol="0"/>
          <a:lstStyle>
            <a:lvl1pPr algn="l" eaLnBrk="1" hangingPunct="1">
              <a:defRPr sz="1200"/>
            </a:lvl1pPr>
          </a:lstStyle>
          <a:p>
            <a:pPr>
              <a:defRPr/>
            </a:pPr>
            <a:endParaRPr lang="en-IN"/>
          </a:p>
        </p:txBody>
      </p:sp>
      <p:sp>
        <p:nvSpPr>
          <p:cNvPr id="3" name="Date Placeholder 2"/>
          <p:cNvSpPr>
            <a:spLocks noGrp="1"/>
          </p:cNvSpPr>
          <p:nvPr>
            <p:ph type="dt" idx="1"/>
          </p:nvPr>
        </p:nvSpPr>
        <p:spPr>
          <a:xfrm>
            <a:off x="3815373" y="0"/>
            <a:ext cx="2918831" cy="493316"/>
          </a:xfrm>
          <a:prstGeom prst="rect">
            <a:avLst/>
          </a:prstGeom>
        </p:spPr>
        <p:txBody>
          <a:bodyPr vert="horz" lIns="96653" tIns="48327" rIns="96653" bIns="48327" rtlCol="0"/>
          <a:lstStyle>
            <a:lvl1pPr algn="r" eaLnBrk="1" hangingPunct="1">
              <a:defRPr sz="1200"/>
            </a:lvl1pPr>
          </a:lstStyle>
          <a:p>
            <a:pPr>
              <a:defRPr/>
            </a:pPr>
            <a:fld id="{344F8A7F-D9C7-4930-8AD1-6A16C60718F2}" type="datetimeFigureOut">
              <a:rPr lang="en-IN"/>
              <a:pPr>
                <a:defRPr/>
              </a:pPr>
              <a:t>24-06-2019</a:t>
            </a:fld>
            <a:endParaRPr lang="en-IN"/>
          </a:p>
        </p:txBody>
      </p:sp>
      <p:sp>
        <p:nvSpPr>
          <p:cNvPr id="4" name="Slide Image Placeholder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6653" tIns="48327" rIns="96653" bIns="48327" rtlCol="0" anchor="ctr"/>
          <a:lstStyle/>
          <a:p>
            <a:pPr lvl="0"/>
            <a:endParaRPr lang="en-IN" noProof="0"/>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N" noProof="0"/>
          </a:p>
        </p:txBody>
      </p:sp>
      <p:sp>
        <p:nvSpPr>
          <p:cNvPr id="6" name="Footer Placeholder 5"/>
          <p:cNvSpPr>
            <a:spLocks noGrp="1"/>
          </p:cNvSpPr>
          <p:nvPr>
            <p:ph type="ftr" sz="quarter" idx="4"/>
          </p:nvPr>
        </p:nvSpPr>
        <p:spPr>
          <a:xfrm>
            <a:off x="0" y="9371285"/>
            <a:ext cx="2918831" cy="493316"/>
          </a:xfrm>
          <a:prstGeom prst="rect">
            <a:avLst/>
          </a:prstGeom>
        </p:spPr>
        <p:txBody>
          <a:bodyPr vert="horz" lIns="96653" tIns="48327" rIns="96653" bIns="48327" rtlCol="0" anchor="b"/>
          <a:lstStyle>
            <a:lvl1pPr algn="l" eaLnBrk="1" hangingPunct="1">
              <a:defRPr sz="1200"/>
            </a:lvl1pPr>
          </a:lstStyle>
          <a:p>
            <a:pPr>
              <a:defRPr/>
            </a:pPr>
            <a:endParaRPr lang="en-IN"/>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wrap="square" lIns="96653" tIns="48327" rIns="96653" bIns="48327" numCol="1" anchor="b" anchorCtr="0" compatLnSpc="1"/>
          <a:lstStyle>
            <a:lvl1pPr algn="r" eaLnBrk="1" hangingPunct="1">
              <a:defRPr sz="1200"/>
            </a:lvl1pPr>
          </a:lstStyle>
          <a:p>
            <a:fld id="{6A9FB203-9F81-46E6-88D7-9567BD029531}" type="slidenum">
              <a:rPr lang="en-IN" altLang="en-US"/>
              <a:pPr/>
              <a:t>‹#›</a:t>
            </a:fld>
            <a:endParaRPr lang="en-IN" altLang="en-US"/>
          </a:p>
        </p:txBody>
      </p:sp>
    </p:spTree>
    <p:extLst>
      <p:ext uri="{BB962C8B-B14F-4D97-AF65-F5344CB8AC3E}">
        <p14:creationId xmlns:p14="http://schemas.microsoft.com/office/powerpoint/2010/main" xmlns="" val="23424512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ln>
        </p:spPr>
      </p:sp>
      <p:sp>
        <p:nvSpPr>
          <p:cNvPr id="13315"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atin typeface="Calibri" panose="020F0502020204030204" pitchFamily="34" charset="0"/>
            </a:endParaRPr>
          </a:p>
        </p:txBody>
      </p:sp>
      <p:sp>
        <p:nvSpPr>
          <p:cNvPr id="13316" name="Slide Number Placeholder 3"/>
          <p:cNvSpPr>
            <a:spLocks noGrp="1"/>
          </p:cNvSpPr>
          <p:nvPr>
            <p:ph type="sldNum" sz="quarter" idx="5"/>
          </p:nvPr>
        </p:nvSpPr>
        <p:spPr bwMode="auto">
          <a:noFill/>
        </p:spPr>
        <p:txBody>
          <a:bodyPr/>
          <a:lstStyle>
            <a:lvl1pPr>
              <a:defRPr>
                <a:solidFill>
                  <a:schemeClr val="tx1"/>
                </a:solidFill>
                <a:latin typeface="Arial" panose="020B0604020202020204" pitchFamily="34" charset="0"/>
                <a:ea typeface="MS PGothic" panose="020B0600070205080204" pitchFamily="34" charset="-128"/>
              </a:defRPr>
            </a:lvl1pPr>
            <a:lvl2pPr marL="766051" indent="-294432">
              <a:defRPr>
                <a:solidFill>
                  <a:schemeClr val="tx1"/>
                </a:solidFill>
                <a:latin typeface="Arial" panose="020B0604020202020204" pitchFamily="34" charset="0"/>
                <a:ea typeface="MS PGothic" panose="020B0600070205080204" pitchFamily="34" charset="-128"/>
              </a:defRPr>
            </a:lvl2pPr>
            <a:lvl3pPr marL="1179047" indent="-235809">
              <a:defRPr>
                <a:solidFill>
                  <a:schemeClr val="tx1"/>
                </a:solidFill>
                <a:latin typeface="Arial" panose="020B0604020202020204" pitchFamily="34" charset="0"/>
                <a:ea typeface="MS PGothic" panose="020B0600070205080204" pitchFamily="34" charset="-128"/>
              </a:defRPr>
            </a:lvl3pPr>
            <a:lvl4pPr marL="1650666" indent="-235809">
              <a:defRPr>
                <a:solidFill>
                  <a:schemeClr val="tx1"/>
                </a:solidFill>
                <a:latin typeface="Arial" panose="020B0604020202020204" pitchFamily="34" charset="0"/>
                <a:ea typeface="MS PGothic" panose="020B0600070205080204" pitchFamily="34" charset="-128"/>
              </a:defRPr>
            </a:lvl4pPr>
            <a:lvl5pPr marL="2122285" indent="-235809">
              <a:defRPr>
                <a:solidFill>
                  <a:schemeClr val="tx1"/>
                </a:solidFill>
                <a:latin typeface="Arial" panose="020B0604020202020204" pitchFamily="34" charset="0"/>
                <a:ea typeface="MS PGothic" panose="020B0600070205080204" pitchFamily="34" charset="-128"/>
              </a:defRPr>
            </a:lvl5pPr>
            <a:lvl6pPr marL="2593903" indent="-23580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65522" indent="-23580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536482" indent="-23580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008101" indent="-23580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2D76CA-5524-284F-8CF7-591026E08F53}" type="slidenum">
              <a:rPr lang="en-US">
                <a:solidFill>
                  <a:srgbClr val="000000"/>
                </a:solidFill>
                <a:latin typeface="Calibri" panose="020F0502020204030204" pitchFamily="34" charset="0"/>
              </a:rPr>
              <a:pPr/>
              <a:t>1</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xmlns="" val="351966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5" name="Picture 18"/>
          <p:cNvPicPr>
            <a:picLocks noChangeAspect="1"/>
          </p:cNvPicPr>
          <p:nvPr userDrawn="1"/>
        </p:nvPicPr>
        <p:blipFill>
          <a:blip r:embed="rId2"/>
          <a:srcRect/>
          <a:stretch>
            <a:fillRect/>
          </a:stretch>
        </p:blipFill>
        <p:spPr bwMode="auto">
          <a:xfrm>
            <a:off x="0" y="0"/>
            <a:ext cx="1004888" cy="836613"/>
          </a:xfrm>
          <a:prstGeom prst="rect">
            <a:avLst/>
          </a:prstGeom>
          <a:noFill/>
          <a:ln w="9525">
            <a:noFill/>
            <a:miter lim="800000"/>
            <a:headEnd/>
            <a:tailEnd/>
          </a:ln>
        </p:spPr>
      </p:pic>
      <p:sp>
        <p:nvSpPr>
          <p:cNvPr id="2" name="Title 1"/>
          <p:cNvSpPr>
            <a:spLocks noGrp="1"/>
          </p:cNvSpPr>
          <p:nvPr>
            <p:ph type="ctrTitle"/>
          </p:nvPr>
        </p:nvSpPr>
        <p:spPr>
          <a:xfrm>
            <a:off x="595315" y="1916833"/>
            <a:ext cx="7677150" cy="928694"/>
          </a:xfrm>
          <a:prstGeom prst="rect">
            <a:avLst/>
          </a:prstGeom>
        </p:spPr>
        <p:txBody>
          <a:bodyPr lIns="0" tIns="0" rIns="0" bIns="0" anchor="t">
            <a:normAutofit/>
          </a:bodyPr>
          <a:lstStyle>
            <a:lvl1pPr algn="l">
              <a:defRPr sz="2700" b="1">
                <a:solidFill>
                  <a:srgbClr val="D12435"/>
                </a:solidFill>
                <a:latin typeface="Calibri" panose="020F0502020204030204" pitchFamily="34" charset="0"/>
              </a:defRPr>
            </a:lvl1pPr>
          </a:lstStyle>
          <a:p>
            <a:r>
              <a:rPr lang="en-US" dirty="0"/>
              <a:t>Click to edit Master title style</a:t>
            </a:r>
            <a:endParaRPr lang="en-IN" dirty="0"/>
          </a:p>
        </p:txBody>
      </p:sp>
      <p:sp>
        <p:nvSpPr>
          <p:cNvPr id="7" name="Text Placeholder 6"/>
          <p:cNvSpPr>
            <a:spLocks noGrp="1"/>
          </p:cNvSpPr>
          <p:nvPr>
            <p:ph type="body" sz="quarter" idx="11"/>
          </p:nvPr>
        </p:nvSpPr>
        <p:spPr>
          <a:xfrm>
            <a:off x="595310" y="3234317"/>
            <a:ext cx="6856413" cy="677365"/>
          </a:xfrm>
          <a:prstGeom prst="rect">
            <a:avLst/>
          </a:prstGeom>
        </p:spPr>
        <p:txBody>
          <a:bodyPr lIns="0" tIns="0" rIns="0" bIns="0">
            <a:spAutoFit/>
          </a:bodyPr>
          <a:lstStyle>
            <a:lvl1pPr marL="0" indent="0">
              <a:spcBef>
                <a:spcPts val="0"/>
              </a:spcBef>
              <a:spcAft>
                <a:spcPts val="600"/>
              </a:spcAft>
              <a:buNone/>
              <a:defRPr sz="1700" b="1">
                <a:solidFill>
                  <a:srgbClr val="870000"/>
                </a:solidFill>
                <a:latin typeface="Calibri" panose="020F0502020204030204" pitchFamily="34" charset="0"/>
              </a:defRPr>
            </a:lvl1pPr>
            <a:lvl2pPr marL="0" indent="0">
              <a:spcBef>
                <a:spcPts val="600"/>
              </a:spcBef>
              <a:spcAft>
                <a:spcPts val="600"/>
              </a:spcAft>
              <a:buNone/>
              <a:defRPr sz="1700" baseline="0">
                <a:solidFill>
                  <a:srgbClr val="870000"/>
                </a:solidFill>
                <a:latin typeface="Calibri" panose="020F0502020204030204" pitchFamily="34" charset="0"/>
              </a:defRPr>
            </a:lvl2pPr>
            <a:lvl3pPr marL="0" indent="0">
              <a:spcBef>
                <a:spcPts val="600"/>
              </a:spcBef>
              <a:buNone/>
              <a:defRPr sz="1400" baseline="0">
                <a:solidFill>
                  <a:srgbClr val="282828"/>
                </a:solidFill>
                <a:latin typeface="Trebuchet MS" panose="020B0603020202020204" pitchFamily="34" charset="0"/>
              </a:defRPr>
            </a:lvl3pPr>
            <a:lvl4pPr marL="0" indent="0">
              <a:buNone/>
              <a:defRPr sz="1700"/>
            </a:lvl4pPr>
            <a:lvl5pPr marL="0" indent="0">
              <a:buNone/>
              <a:defRPr sz="1700"/>
            </a:lvl5pPr>
          </a:lstStyle>
          <a:p>
            <a:pPr lvl="0"/>
            <a:r>
              <a:rPr lang="en-US" dirty="0"/>
              <a:t>Click to edit Master text styles</a:t>
            </a:r>
          </a:p>
          <a:p>
            <a:pPr lvl="1"/>
            <a:r>
              <a:rPr lang="en-US" dirty="0"/>
              <a:t>Second level</a:t>
            </a:r>
          </a:p>
        </p:txBody>
      </p:sp>
      <p:sp>
        <p:nvSpPr>
          <p:cNvPr id="6" name="Text Placeholder 5"/>
          <p:cNvSpPr>
            <a:spLocks noGrp="1"/>
          </p:cNvSpPr>
          <p:nvPr>
            <p:ph type="body" sz="quarter" idx="13"/>
          </p:nvPr>
        </p:nvSpPr>
        <p:spPr>
          <a:xfrm>
            <a:off x="595315" y="4384001"/>
            <a:ext cx="6661150" cy="215444"/>
          </a:xfrm>
          <a:prstGeom prst="rect">
            <a:avLst/>
          </a:prstGeom>
        </p:spPr>
        <p:txBody>
          <a:bodyPr lIns="0" tIns="0" rIns="0" bIns="0">
            <a:spAutoFit/>
          </a:bodyPr>
          <a:lstStyle>
            <a:lvl1pPr marL="0" indent="0">
              <a:buNone/>
              <a:defRPr sz="1400" b="1">
                <a:solidFill>
                  <a:schemeClr val="tx1"/>
                </a:solidFill>
                <a:latin typeface="Calibri" panose="020F0502020204030204" pitchFamily="34" charset="0"/>
              </a:defRPr>
            </a:lvl1pPr>
          </a:lstStyle>
          <a:p>
            <a:pPr lvl="0"/>
            <a:r>
              <a:rPr lang="en-US" dirty="0"/>
              <a:t>Click to edit Master text styles</a:t>
            </a:r>
          </a:p>
        </p:txBody>
      </p:sp>
      <p:sp>
        <p:nvSpPr>
          <p:cNvPr id="8" name="Slide Number Placeholder 5"/>
          <p:cNvSpPr>
            <a:spLocks noGrp="1"/>
          </p:cNvSpPr>
          <p:nvPr>
            <p:ph type="sldNum" sz="quarter" idx="14"/>
          </p:nvPr>
        </p:nvSpPr>
        <p:spPr>
          <a:xfrm>
            <a:off x="8928100" y="6659563"/>
            <a:ext cx="157163" cy="153987"/>
          </a:xfrm>
          <a:prstGeom prst="rect">
            <a:avLst/>
          </a:prstGeom>
        </p:spPr>
        <p:txBody>
          <a:bodyPr vert="horz" wrap="none" lIns="0" tIns="0" rIns="0" bIns="0" numCol="1" anchor="t" anchorCtr="0" compatLnSpc="1">
            <a:spAutoFit/>
          </a:bodyPr>
          <a:lstStyle>
            <a:lvl1pPr algn="r" eaLnBrk="1" hangingPunct="1">
              <a:defRPr sz="1000">
                <a:solidFill>
                  <a:srgbClr val="FFFFFF"/>
                </a:solidFill>
              </a:defRPr>
            </a:lvl1pPr>
          </a:lstStyle>
          <a:p>
            <a:fld id="{24E1A5DC-2BDF-4CC0-A354-6A15BA4454D3}"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83633586-9C12-4580-977C-1693276D4FA1}" type="datetimeFigureOut">
              <a:rPr lang="en-IN" smtClean="0"/>
              <a:pPr/>
              <a:t>24-06-2019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99C3C1A-577F-41E6-9BE3-A487F4722107}" type="slidenum">
              <a:rPr lang="en-IN" smtClean="0"/>
              <a:pPr/>
              <a:t>‹#›</a:t>
            </a:fld>
            <a:endParaRPr lang="en-IN"/>
          </a:p>
        </p:txBody>
      </p:sp>
    </p:spTree>
    <p:extLst>
      <p:ext uri="{BB962C8B-B14F-4D97-AF65-F5344CB8AC3E}">
        <p14:creationId xmlns:p14="http://schemas.microsoft.com/office/powerpoint/2010/main" xmlns="" val="399466006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83633586-9C12-4580-977C-1693276D4FA1}" type="datetimeFigureOut">
              <a:rPr lang="en-IN" smtClean="0"/>
              <a:pPr/>
              <a:t>24-06-2019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99C3C1A-577F-41E6-9BE3-A487F4722107}" type="slidenum">
              <a:rPr lang="en-IN" smtClean="0"/>
              <a:pPr/>
              <a:t>‹#›</a:t>
            </a:fld>
            <a:endParaRPr lang="en-IN"/>
          </a:p>
        </p:txBody>
      </p:sp>
    </p:spTree>
    <p:extLst>
      <p:ext uri="{BB962C8B-B14F-4D97-AF65-F5344CB8AC3E}">
        <p14:creationId xmlns:p14="http://schemas.microsoft.com/office/powerpoint/2010/main" xmlns="" val="343958817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83633586-9C12-4580-977C-1693276D4FA1}" type="datetimeFigureOut">
              <a:rPr lang="en-IN" smtClean="0"/>
              <a:pPr/>
              <a:t>24-06-2019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99C3C1A-577F-41E6-9BE3-A487F4722107}" type="slidenum">
              <a:rPr lang="en-IN" smtClean="0"/>
              <a:pPr/>
              <a:t>‹#›</a:t>
            </a:fld>
            <a:endParaRPr lang="en-IN"/>
          </a:p>
        </p:txBody>
      </p:sp>
    </p:spTree>
    <p:extLst>
      <p:ext uri="{BB962C8B-B14F-4D97-AF65-F5344CB8AC3E}">
        <p14:creationId xmlns:p14="http://schemas.microsoft.com/office/powerpoint/2010/main" xmlns="" val="139360254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CEDD71B0-7066-4F56-9440-ECEFAA68CF8C}" type="slidenum">
              <a:rPr lang="en-US" altLang="en-US" smtClean="0"/>
              <a:pPr>
                <a:defRPr/>
              </a:pPr>
              <a:t>‹#›</a:t>
            </a:fld>
            <a:endParaRPr lang="en-US" altLang="en-US" dirty="0"/>
          </a:p>
        </p:txBody>
      </p:sp>
    </p:spTree>
    <p:extLst>
      <p:ext uri="{BB962C8B-B14F-4D97-AF65-F5344CB8AC3E}">
        <p14:creationId xmlns:p14="http://schemas.microsoft.com/office/powerpoint/2010/main" xmlns="" val="167893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3633586-9C12-4580-977C-1693276D4FA1}" type="datetimeFigureOut">
              <a:rPr lang="en-IN" smtClean="0"/>
              <a:pPr/>
              <a:t>24-06-2019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99C3C1A-577F-41E6-9BE3-A487F4722107}" type="slidenum">
              <a:rPr lang="en-IN" smtClean="0"/>
              <a:pPr/>
              <a:t>‹#›</a:t>
            </a:fld>
            <a:endParaRPr lang="en-IN"/>
          </a:p>
        </p:txBody>
      </p:sp>
    </p:spTree>
    <p:extLst>
      <p:ext uri="{BB962C8B-B14F-4D97-AF65-F5344CB8AC3E}">
        <p14:creationId xmlns:p14="http://schemas.microsoft.com/office/powerpoint/2010/main" xmlns="" val="247767216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3633586-9C12-4580-977C-1693276D4FA1}" type="datetimeFigureOut">
              <a:rPr lang="en-IN" smtClean="0"/>
              <a:pPr/>
              <a:t>24-06-2019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99C3C1A-577F-41E6-9BE3-A487F4722107}" type="slidenum">
              <a:rPr lang="en-IN" smtClean="0"/>
              <a:pPr/>
              <a:t>‹#›</a:t>
            </a:fld>
            <a:endParaRPr lang="en-IN"/>
          </a:p>
        </p:txBody>
      </p:sp>
    </p:spTree>
    <p:extLst>
      <p:ext uri="{BB962C8B-B14F-4D97-AF65-F5344CB8AC3E}">
        <p14:creationId xmlns:p14="http://schemas.microsoft.com/office/powerpoint/2010/main" xmlns="" val="28274451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3633586-9C12-4580-977C-1693276D4FA1}" type="datetimeFigureOut">
              <a:rPr lang="en-IN" smtClean="0"/>
              <a:pPr/>
              <a:t>24-06-2019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99C3C1A-577F-41E6-9BE3-A487F4722107}" type="slidenum">
              <a:rPr lang="en-IN" smtClean="0"/>
              <a:pPr/>
              <a:t>‹#›</a:t>
            </a:fld>
            <a:endParaRPr lang="en-IN"/>
          </a:p>
        </p:txBody>
      </p:sp>
    </p:spTree>
    <p:extLst>
      <p:ext uri="{BB962C8B-B14F-4D97-AF65-F5344CB8AC3E}">
        <p14:creationId xmlns:p14="http://schemas.microsoft.com/office/powerpoint/2010/main" xmlns="" val="370078107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3633586-9C12-4580-977C-1693276D4FA1}" type="datetimeFigureOut">
              <a:rPr lang="en-IN" smtClean="0"/>
              <a:pPr/>
              <a:t>24-06-2019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99C3C1A-577F-41E6-9BE3-A487F4722107}" type="slidenum">
              <a:rPr lang="en-IN" smtClean="0"/>
              <a:pPr/>
              <a:t>‹#›</a:t>
            </a:fld>
            <a:endParaRPr lang="en-IN"/>
          </a:p>
        </p:txBody>
      </p:sp>
    </p:spTree>
    <p:extLst>
      <p:ext uri="{BB962C8B-B14F-4D97-AF65-F5344CB8AC3E}">
        <p14:creationId xmlns:p14="http://schemas.microsoft.com/office/powerpoint/2010/main" xmlns="" val="208367975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5" name="Picture 18"/>
          <p:cNvPicPr>
            <a:picLocks noChangeAspect="1"/>
          </p:cNvPicPr>
          <p:nvPr userDrawn="1"/>
        </p:nvPicPr>
        <p:blipFill>
          <a:blip r:embed="rId2" cstate="screen">
            <a:extLst>
              <a:ext uri="{28A0092B-C50C-407E-A947-70E740481C1C}">
                <a14:useLocalDpi xmlns:a14="http://schemas.microsoft.com/office/drawing/2010/main" xmlns=""/>
              </a:ext>
            </a:extLst>
          </a:blip>
          <a:srcRect/>
          <a:stretch>
            <a:fillRect/>
          </a:stretch>
        </p:blipFill>
        <p:spPr bwMode="auto">
          <a:xfrm>
            <a:off x="0" y="0"/>
            <a:ext cx="1004888" cy="836613"/>
          </a:xfrm>
          <a:prstGeom prst="rect">
            <a:avLst/>
          </a:prstGeom>
          <a:noFill/>
          <a:ln>
            <a:noFill/>
          </a:ln>
        </p:spPr>
      </p:pic>
      <p:sp>
        <p:nvSpPr>
          <p:cNvPr id="2" name="Title 1"/>
          <p:cNvSpPr>
            <a:spLocks noGrp="1"/>
          </p:cNvSpPr>
          <p:nvPr>
            <p:ph type="ctrTitle"/>
          </p:nvPr>
        </p:nvSpPr>
        <p:spPr>
          <a:xfrm>
            <a:off x="595312" y="1916832"/>
            <a:ext cx="7677151" cy="928694"/>
          </a:xfrm>
          <a:prstGeom prst="rect">
            <a:avLst/>
          </a:prstGeom>
        </p:spPr>
        <p:txBody>
          <a:bodyPr lIns="0" tIns="0" rIns="0" bIns="0" anchor="t">
            <a:normAutofit/>
          </a:bodyPr>
          <a:lstStyle>
            <a:lvl1pPr algn="l">
              <a:defRPr sz="2800" b="1">
                <a:solidFill>
                  <a:srgbClr val="D12435"/>
                </a:solidFill>
                <a:latin typeface="Calibri" panose="020F0502020204030204" pitchFamily="34" charset="0"/>
              </a:defRPr>
            </a:lvl1pPr>
          </a:lstStyle>
          <a:p>
            <a:r>
              <a:rPr lang="en-US" dirty="0"/>
              <a:t>Click to edit Master title style</a:t>
            </a:r>
            <a:endParaRPr lang="en-IN" dirty="0"/>
          </a:p>
        </p:txBody>
      </p:sp>
      <p:sp>
        <p:nvSpPr>
          <p:cNvPr id="7" name="Text Placeholder 6"/>
          <p:cNvSpPr>
            <a:spLocks noGrp="1"/>
          </p:cNvSpPr>
          <p:nvPr>
            <p:ph type="body" sz="quarter" idx="11"/>
          </p:nvPr>
        </p:nvSpPr>
        <p:spPr>
          <a:xfrm>
            <a:off x="595312" y="3234316"/>
            <a:ext cx="6856412" cy="707886"/>
          </a:xfrm>
          <a:prstGeom prst="rect">
            <a:avLst/>
          </a:prstGeom>
        </p:spPr>
        <p:txBody>
          <a:bodyPr lIns="0" tIns="0" rIns="0" bIns="0">
            <a:spAutoFit/>
          </a:bodyPr>
          <a:lstStyle>
            <a:lvl1pPr marL="0" indent="0">
              <a:spcBef>
                <a:spcPts val="0"/>
              </a:spcBef>
              <a:spcAft>
                <a:spcPts val="600"/>
              </a:spcAft>
              <a:buNone/>
              <a:defRPr sz="1800" b="1">
                <a:solidFill>
                  <a:srgbClr val="870000"/>
                </a:solidFill>
                <a:latin typeface="Calibri" panose="020F0502020204030204" pitchFamily="34" charset="0"/>
              </a:defRPr>
            </a:lvl1pPr>
            <a:lvl2pPr marL="0" indent="0">
              <a:spcBef>
                <a:spcPts val="600"/>
              </a:spcBef>
              <a:spcAft>
                <a:spcPts val="600"/>
              </a:spcAft>
              <a:buNone/>
              <a:defRPr sz="1800" baseline="0">
                <a:solidFill>
                  <a:srgbClr val="870000"/>
                </a:solidFill>
                <a:latin typeface="Calibri" panose="020F0502020204030204" pitchFamily="34" charset="0"/>
              </a:defRPr>
            </a:lvl2pPr>
            <a:lvl3pPr marL="0" indent="0">
              <a:spcBef>
                <a:spcPts val="600"/>
              </a:spcBef>
              <a:buNone/>
              <a:defRPr sz="1400" baseline="0">
                <a:solidFill>
                  <a:srgbClr val="282828"/>
                </a:solidFill>
                <a:latin typeface="Trebuchet MS" panose="020B0603020202020204" pitchFamily="34" charset="0"/>
              </a:defRPr>
            </a:lvl3pPr>
            <a:lvl4pPr marL="0" indent="0">
              <a:buNone/>
              <a:defRPr sz="1800"/>
            </a:lvl4pPr>
            <a:lvl5pPr marL="0" indent="0">
              <a:buNone/>
              <a:defRPr sz="1800"/>
            </a:lvl5pPr>
          </a:lstStyle>
          <a:p>
            <a:pPr lvl="0"/>
            <a:r>
              <a:rPr lang="en-US" dirty="0"/>
              <a:t>Click to edit Master text styles</a:t>
            </a:r>
          </a:p>
          <a:p>
            <a:pPr lvl="1"/>
            <a:r>
              <a:rPr lang="en-US" dirty="0"/>
              <a:t>Second level</a:t>
            </a:r>
          </a:p>
        </p:txBody>
      </p:sp>
      <p:sp>
        <p:nvSpPr>
          <p:cNvPr id="6" name="Text Placeholder 5"/>
          <p:cNvSpPr>
            <a:spLocks noGrp="1"/>
          </p:cNvSpPr>
          <p:nvPr>
            <p:ph type="body" sz="quarter" idx="13"/>
          </p:nvPr>
        </p:nvSpPr>
        <p:spPr>
          <a:xfrm>
            <a:off x="595312" y="4384001"/>
            <a:ext cx="6661150" cy="215444"/>
          </a:xfrm>
          <a:prstGeom prst="rect">
            <a:avLst/>
          </a:prstGeom>
        </p:spPr>
        <p:txBody>
          <a:bodyPr lIns="0" tIns="0" rIns="0" bIns="0">
            <a:spAutoFit/>
          </a:bodyPr>
          <a:lstStyle>
            <a:lvl1pPr marL="0" indent="0">
              <a:buNone/>
              <a:defRPr sz="1400" b="1">
                <a:solidFill>
                  <a:schemeClr val="tx1"/>
                </a:solidFill>
                <a:latin typeface="Calibri" panose="020F0502020204030204" pitchFamily="34" charset="0"/>
              </a:defRPr>
            </a:lvl1pPr>
          </a:lstStyle>
          <a:p>
            <a:pPr lvl="0"/>
            <a:r>
              <a:rPr lang="en-US" dirty="0"/>
              <a:t>Click to edit Master text styles</a:t>
            </a:r>
          </a:p>
        </p:txBody>
      </p:sp>
      <p:sp>
        <p:nvSpPr>
          <p:cNvPr id="8" name="Slide Number Placeholder 5"/>
          <p:cNvSpPr>
            <a:spLocks noGrp="1"/>
          </p:cNvSpPr>
          <p:nvPr>
            <p:ph type="sldNum" sz="quarter" idx="14"/>
          </p:nvPr>
        </p:nvSpPr>
        <p:spPr>
          <a:xfrm>
            <a:off x="8943975" y="6659563"/>
            <a:ext cx="141288" cy="138112"/>
          </a:xfrm>
          <a:prstGeom prst="rect">
            <a:avLst/>
          </a:prstGeom>
        </p:spPr>
        <p:txBody>
          <a:bodyPr vert="horz" wrap="none" lIns="0" tIns="0" rIns="0" bIns="0" numCol="1" anchor="t" anchorCtr="0" compatLnSpc="1">
            <a:spAutoFit/>
          </a:bodyPr>
          <a:lstStyle>
            <a:lvl1pPr algn="r" eaLnBrk="1" hangingPunct="1">
              <a:defRPr sz="900">
                <a:solidFill>
                  <a:srgbClr val="FFFFFF"/>
                </a:solidFill>
              </a:defRPr>
            </a:lvl1pPr>
          </a:lstStyle>
          <a:p>
            <a:pPr fontAlgn="base">
              <a:spcBef>
                <a:spcPct val="0"/>
              </a:spcBef>
              <a:spcAft>
                <a:spcPct val="0"/>
              </a:spcAft>
              <a:defRPr/>
            </a:pPr>
            <a:fld id="{66EE2379-843F-446E-BA47-4385B809A7E1}"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xmlns="" val="3622462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cxnSp>
        <p:nvCxnSpPr>
          <p:cNvPr id="7" name="Straight Connector 6"/>
          <p:cNvCxnSpPr/>
          <p:nvPr userDrawn="1"/>
        </p:nvCxnSpPr>
        <p:spPr>
          <a:xfrm>
            <a:off x="238125" y="765175"/>
            <a:ext cx="8650288" cy="0"/>
          </a:xfrm>
          <a:prstGeom prst="line">
            <a:avLst/>
          </a:prstGeom>
          <a:ln w="19050">
            <a:solidFill>
              <a:srgbClr val="D1243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7743" y="219413"/>
            <a:ext cx="7360920" cy="323165"/>
          </a:xfrm>
          <a:prstGeom prst="rect">
            <a:avLst/>
          </a:prstGeom>
        </p:spPr>
        <p:txBody>
          <a:bodyPr wrap="square" lIns="0" tIns="0" rIns="0" bIns="0" anchor="ctr" anchorCtr="0">
            <a:spAutoFit/>
          </a:bodyPr>
          <a:lstStyle>
            <a:lvl1pPr algn="l">
              <a:defRPr sz="2100" b="1" baseline="0">
                <a:solidFill>
                  <a:srgbClr val="D12435"/>
                </a:solidFill>
                <a:latin typeface="Calibri" panose="020F0502020204030204" pitchFamily="34" charset="0"/>
                <a:cs typeface="Arial" panose="020B0604020202020204" pitchFamily="34" charset="0"/>
              </a:defRPr>
            </a:lvl1pPr>
          </a:lstStyle>
          <a:p>
            <a:r>
              <a:rPr lang="en-US" dirty="0"/>
              <a:t>Click to edit Master title style</a:t>
            </a:r>
            <a:endParaRPr lang="en-IN" dirty="0"/>
          </a:p>
        </p:txBody>
      </p:sp>
      <p:sp>
        <p:nvSpPr>
          <p:cNvPr id="5" name="Text Placeholder 4"/>
          <p:cNvSpPr>
            <a:spLocks noGrp="1"/>
          </p:cNvSpPr>
          <p:nvPr>
            <p:ph type="body" sz="quarter" idx="10"/>
          </p:nvPr>
        </p:nvSpPr>
        <p:spPr>
          <a:xfrm>
            <a:off x="233364" y="6271147"/>
            <a:ext cx="8443093" cy="334963"/>
          </a:xfrm>
          <a:prstGeom prst="rect">
            <a:avLst/>
          </a:prstGeom>
        </p:spPr>
        <p:txBody>
          <a:bodyPr lIns="0" tIns="0" rIns="0" bIns="0"/>
          <a:lstStyle>
            <a:lvl1pPr marL="0" indent="0">
              <a:buNone/>
              <a:defRPr sz="1000" baseline="0">
                <a:solidFill>
                  <a:schemeClr val="tx1"/>
                </a:solidFill>
                <a:latin typeface="+mj-lt"/>
              </a:defRPr>
            </a:lvl1pPr>
            <a:lvl2pPr marL="457200" indent="0">
              <a:buNone/>
              <a:defRPr sz="800">
                <a:solidFill>
                  <a:srgbClr val="282828"/>
                </a:solidFill>
                <a:latin typeface="Trebuchet MS" panose="020B0603020202020204" pitchFamily="34" charset="0"/>
              </a:defRPr>
            </a:lvl2pPr>
            <a:lvl3pPr marL="914400" indent="0">
              <a:buNone/>
              <a:defRPr sz="800">
                <a:solidFill>
                  <a:srgbClr val="282828"/>
                </a:solidFill>
                <a:latin typeface="Trebuchet MS" panose="020B0603020202020204" pitchFamily="34" charset="0"/>
              </a:defRPr>
            </a:lvl3pPr>
            <a:lvl4pPr marL="1371600" indent="0">
              <a:buNone/>
              <a:defRPr sz="800">
                <a:solidFill>
                  <a:srgbClr val="282828"/>
                </a:solidFill>
                <a:latin typeface="Trebuchet MS" panose="020B0603020202020204" pitchFamily="34" charset="0"/>
              </a:defRPr>
            </a:lvl4pPr>
            <a:lvl5pPr marL="1828165" indent="0">
              <a:buNone/>
              <a:defRPr sz="800">
                <a:solidFill>
                  <a:srgbClr val="282828"/>
                </a:solidFill>
                <a:latin typeface="Trebuchet MS" panose="020B0603020202020204" pitchFamily="34" charset="0"/>
              </a:defRPr>
            </a:lvl5pPr>
          </a:lstStyle>
          <a:p>
            <a:pPr lvl="0"/>
            <a:r>
              <a:rPr lang="en-US"/>
              <a:t>Click to edit Master text styles</a:t>
            </a:r>
          </a:p>
        </p:txBody>
      </p:sp>
      <p:sp>
        <p:nvSpPr>
          <p:cNvPr id="6" name="Text Placeholder 5"/>
          <p:cNvSpPr>
            <a:spLocks noGrp="1"/>
          </p:cNvSpPr>
          <p:nvPr>
            <p:ph type="body" sz="quarter" idx="11"/>
          </p:nvPr>
        </p:nvSpPr>
        <p:spPr>
          <a:xfrm>
            <a:off x="233364" y="908050"/>
            <a:ext cx="8659813" cy="5257254"/>
          </a:xfrm>
          <a:prstGeom prst="rect">
            <a:avLst/>
          </a:prstGeom>
        </p:spPr>
        <p:txBody>
          <a:bodyPr lIns="0" tIns="0" rIns="0" bIns="0"/>
          <a:lstStyle>
            <a:lvl1pPr marL="342900" indent="-342900">
              <a:spcBef>
                <a:spcPts val="1200"/>
              </a:spcBef>
              <a:buClr>
                <a:srgbClr val="D12435"/>
              </a:buClr>
              <a:buFont typeface="Wingdings" panose="05000000000000000000" pitchFamily="2" charset="2"/>
              <a:buChar char="§"/>
              <a:defRPr sz="1700" b="1">
                <a:solidFill>
                  <a:schemeClr val="tx1"/>
                </a:solidFill>
                <a:latin typeface="Calibri" panose="020F0502020204030204" pitchFamily="34" charset="0"/>
              </a:defRPr>
            </a:lvl1pPr>
            <a:lvl2pPr marL="685800" indent="-342900">
              <a:spcBef>
                <a:spcPts val="800"/>
              </a:spcBef>
              <a:buClr>
                <a:srgbClr val="D12435"/>
              </a:buClr>
              <a:defRPr sz="1600">
                <a:solidFill>
                  <a:schemeClr val="tx1"/>
                </a:solidFill>
                <a:latin typeface="Calibri" panose="020F0502020204030204" pitchFamily="34" charset="0"/>
              </a:defRPr>
            </a:lvl2pPr>
            <a:lvl3pPr marL="914400" indent="-228600">
              <a:spcBef>
                <a:spcPts val="600"/>
              </a:spcBef>
              <a:buClr>
                <a:srgbClr val="D12435"/>
              </a:buClr>
              <a:defRPr sz="1400">
                <a:solidFill>
                  <a:schemeClr val="tx1"/>
                </a:solidFill>
                <a:latin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8" name="Slide Number Placeholder 5"/>
          <p:cNvSpPr>
            <a:spLocks noGrp="1"/>
          </p:cNvSpPr>
          <p:nvPr>
            <p:ph type="sldNum" sz="quarter" idx="12"/>
          </p:nvPr>
        </p:nvSpPr>
        <p:spPr>
          <a:xfrm>
            <a:off x="8928100" y="6659563"/>
            <a:ext cx="157163" cy="153987"/>
          </a:xfrm>
          <a:prstGeom prst="rect">
            <a:avLst/>
          </a:prstGeom>
        </p:spPr>
        <p:txBody>
          <a:bodyPr vert="horz" wrap="none" lIns="0" tIns="0" rIns="0" bIns="0" numCol="1" anchor="t" anchorCtr="0" compatLnSpc="1">
            <a:spAutoFit/>
          </a:bodyPr>
          <a:lstStyle>
            <a:lvl1pPr algn="r" eaLnBrk="1" hangingPunct="1">
              <a:defRPr sz="1000">
                <a:solidFill>
                  <a:srgbClr val="FFFFFF"/>
                </a:solidFill>
              </a:defRPr>
            </a:lvl1pPr>
          </a:lstStyle>
          <a:p>
            <a:fld id="{4CDAAFD6-C596-4FF4-9C1F-F5695FC727F4}"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cxnSp>
        <p:nvCxnSpPr>
          <p:cNvPr id="4" name="Straight Connector 3"/>
          <p:cNvCxnSpPr/>
          <p:nvPr userDrawn="1"/>
        </p:nvCxnSpPr>
        <p:spPr>
          <a:xfrm>
            <a:off x="238125" y="765175"/>
            <a:ext cx="8650288" cy="0"/>
          </a:xfrm>
          <a:prstGeom prst="line">
            <a:avLst/>
          </a:prstGeom>
          <a:ln w="19050">
            <a:solidFill>
              <a:srgbClr val="D1243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7743" y="218008"/>
            <a:ext cx="7360920" cy="323165"/>
          </a:xfrm>
          <a:prstGeom prst="rect">
            <a:avLst/>
          </a:prstGeom>
        </p:spPr>
        <p:txBody>
          <a:bodyPr wrap="square" lIns="0" tIns="0" rIns="0" bIns="0" anchor="ctr" anchorCtr="0">
            <a:spAutoFit/>
          </a:bodyPr>
          <a:lstStyle>
            <a:lvl1pPr algn="l">
              <a:defRPr sz="2100" b="1" baseline="0">
                <a:solidFill>
                  <a:srgbClr val="D12435"/>
                </a:solidFill>
                <a:latin typeface="Calibri" panose="020F0502020204030204" pitchFamily="34" charset="0"/>
                <a:cs typeface="Arial" panose="020B0604020202020204" pitchFamily="34" charset="0"/>
              </a:defRPr>
            </a:lvl1pPr>
          </a:lstStyle>
          <a:p>
            <a:r>
              <a:rPr lang="en-US" dirty="0"/>
              <a:t>Click to edit Master title style</a:t>
            </a:r>
            <a:endParaRPr lang="en-IN" dirty="0"/>
          </a:p>
        </p:txBody>
      </p:sp>
      <p:sp>
        <p:nvSpPr>
          <p:cNvPr id="5" name="Text Placeholder 4"/>
          <p:cNvSpPr>
            <a:spLocks noGrp="1"/>
          </p:cNvSpPr>
          <p:nvPr>
            <p:ph type="body" sz="quarter" idx="10"/>
          </p:nvPr>
        </p:nvSpPr>
        <p:spPr>
          <a:xfrm>
            <a:off x="233364" y="6271147"/>
            <a:ext cx="8443093" cy="334963"/>
          </a:xfrm>
          <a:prstGeom prst="rect">
            <a:avLst/>
          </a:prstGeom>
        </p:spPr>
        <p:txBody>
          <a:bodyPr lIns="0" tIns="0" rIns="0" bIns="0"/>
          <a:lstStyle>
            <a:lvl1pPr marL="0" indent="0">
              <a:buNone/>
              <a:defRPr sz="1000" baseline="0">
                <a:solidFill>
                  <a:schemeClr val="tx1"/>
                </a:solidFill>
                <a:latin typeface="+mj-lt"/>
              </a:defRPr>
            </a:lvl1pPr>
            <a:lvl2pPr marL="457200" indent="0">
              <a:buNone/>
              <a:defRPr sz="800">
                <a:solidFill>
                  <a:srgbClr val="282828"/>
                </a:solidFill>
                <a:latin typeface="+mj-lt"/>
              </a:defRPr>
            </a:lvl2pPr>
            <a:lvl3pPr marL="914400" indent="0">
              <a:buNone/>
              <a:defRPr sz="800">
                <a:solidFill>
                  <a:srgbClr val="282828"/>
                </a:solidFill>
                <a:latin typeface="Trebuchet MS" panose="020B0603020202020204" pitchFamily="34" charset="0"/>
              </a:defRPr>
            </a:lvl3pPr>
            <a:lvl4pPr marL="1371600" indent="0">
              <a:buNone/>
              <a:defRPr sz="800">
                <a:solidFill>
                  <a:srgbClr val="282828"/>
                </a:solidFill>
                <a:latin typeface="Trebuchet MS" panose="020B0603020202020204" pitchFamily="34" charset="0"/>
              </a:defRPr>
            </a:lvl4pPr>
            <a:lvl5pPr marL="1828165" indent="0">
              <a:buNone/>
              <a:defRPr sz="800">
                <a:solidFill>
                  <a:srgbClr val="282828"/>
                </a:solidFill>
                <a:latin typeface="Trebuchet MS" panose="020B0603020202020204" pitchFamily="34" charset="0"/>
              </a:defRPr>
            </a:lvl5pPr>
          </a:lstStyle>
          <a:p>
            <a:pPr lvl="0"/>
            <a:r>
              <a:rPr lang="en-US"/>
              <a:t>Click to edit Master text styles</a:t>
            </a:r>
          </a:p>
        </p:txBody>
      </p:sp>
      <p:sp>
        <p:nvSpPr>
          <p:cNvPr id="6" name="Slide Number Placeholder 5"/>
          <p:cNvSpPr>
            <a:spLocks noGrp="1"/>
          </p:cNvSpPr>
          <p:nvPr>
            <p:ph type="sldNum" sz="quarter" idx="11"/>
          </p:nvPr>
        </p:nvSpPr>
        <p:spPr>
          <a:xfrm>
            <a:off x="8928100" y="6659563"/>
            <a:ext cx="157163" cy="153987"/>
          </a:xfrm>
          <a:prstGeom prst="rect">
            <a:avLst/>
          </a:prstGeom>
        </p:spPr>
        <p:txBody>
          <a:bodyPr vert="horz" wrap="none" lIns="0" tIns="0" rIns="0" bIns="0" numCol="1" anchor="t" anchorCtr="0" compatLnSpc="1">
            <a:spAutoFit/>
          </a:bodyPr>
          <a:lstStyle>
            <a:lvl1pPr algn="r" eaLnBrk="1" hangingPunct="1">
              <a:defRPr sz="1000">
                <a:solidFill>
                  <a:srgbClr val="FFFFFF"/>
                </a:solidFill>
              </a:defRPr>
            </a:lvl1pPr>
          </a:lstStyle>
          <a:p>
            <a:fld id="{A3855129-B9B7-4771-B235-22372D59D32E}"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611190" y="1772816"/>
            <a:ext cx="7661273" cy="1143000"/>
          </a:xfrm>
          <a:prstGeom prst="rect">
            <a:avLst/>
          </a:prstGeom>
        </p:spPr>
        <p:txBody>
          <a:bodyPr lIns="0" tIns="0" rIns="0" bIns="0" anchor="b" anchorCtr="0">
            <a:normAutofit/>
          </a:bodyPr>
          <a:lstStyle>
            <a:lvl1pPr algn="l">
              <a:defRPr lang="en-US" sz="2700" b="1" baseline="0">
                <a:solidFill>
                  <a:srgbClr val="D12435"/>
                </a:solidFill>
                <a:latin typeface="Calibri" panose="020F0502020204030204" pitchFamily="34" charset="0"/>
              </a:defRPr>
            </a:lvl1pPr>
          </a:lstStyle>
          <a:p>
            <a:pPr lvl="0"/>
            <a:r>
              <a:rPr lang="en-US" dirty="0"/>
              <a:t>Click to edit Master title style</a:t>
            </a:r>
          </a:p>
        </p:txBody>
      </p:sp>
      <p:sp>
        <p:nvSpPr>
          <p:cNvPr id="3" name="Slide Number Placeholder 5"/>
          <p:cNvSpPr>
            <a:spLocks noGrp="1"/>
          </p:cNvSpPr>
          <p:nvPr>
            <p:ph type="sldNum" sz="quarter" idx="10"/>
          </p:nvPr>
        </p:nvSpPr>
        <p:spPr>
          <a:xfrm>
            <a:off x="8928100" y="6659563"/>
            <a:ext cx="157163" cy="153987"/>
          </a:xfrm>
          <a:prstGeom prst="rect">
            <a:avLst/>
          </a:prstGeom>
        </p:spPr>
        <p:txBody>
          <a:bodyPr vert="horz" wrap="none" lIns="0" tIns="0" rIns="0" bIns="0" numCol="1" anchor="t" anchorCtr="0" compatLnSpc="1">
            <a:spAutoFit/>
          </a:bodyPr>
          <a:lstStyle>
            <a:lvl1pPr algn="r" eaLnBrk="1" hangingPunct="1">
              <a:defRPr sz="1000">
                <a:solidFill>
                  <a:srgbClr val="FFFFFF"/>
                </a:solidFill>
              </a:defRPr>
            </a:lvl1pPr>
          </a:lstStyle>
          <a:p>
            <a:fld id="{FEBEA8CC-DCC5-4A37-B3BC-51EF56A548CD}"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st slide\">
    <p:spTree>
      <p:nvGrpSpPr>
        <p:cNvPr id="1" name=""/>
        <p:cNvGrpSpPr/>
        <p:nvPr/>
      </p:nvGrpSpPr>
      <p:grpSpPr>
        <a:xfrm>
          <a:off x="0" y="0"/>
          <a:ext cx="0" cy="0"/>
          <a:chOff x="0" y="0"/>
          <a:chExt cx="0" cy="0"/>
        </a:xfrm>
      </p:grpSpPr>
      <p:sp>
        <p:nvSpPr>
          <p:cNvPr id="2" name="Rectangle 1"/>
          <p:cNvSpPr/>
          <p:nvPr/>
        </p:nvSpPr>
        <p:spPr>
          <a:xfrm>
            <a:off x="0" y="0"/>
            <a:ext cx="9144000" cy="6237288"/>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eaLnBrk="1" fontAlgn="auto" hangingPunct="1">
              <a:spcBef>
                <a:spcPts val="0"/>
              </a:spcBef>
              <a:spcAft>
                <a:spcPts val="0"/>
              </a:spcAft>
              <a:defRPr/>
            </a:pPr>
            <a:endParaRPr lang="en-US">
              <a:solidFill>
                <a:schemeClr val="tx2"/>
              </a:solidFill>
            </a:endParaRPr>
          </a:p>
        </p:txBody>
      </p:sp>
      <p:sp>
        <p:nvSpPr>
          <p:cNvPr id="3" name="Rectangle 2"/>
          <p:cNvSpPr/>
          <p:nvPr userDrawn="1"/>
        </p:nvSpPr>
        <p:spPr>
          <a:xfrm>
            <a:off x="0" y="0"/>
            <a:ext cx="9144000" cy="6237288"/>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eaLnBrk="1" fontAlgn="auto" hangingPunct="1">
              <a:spcBef>
                <a:spcPts val="0"/>
              </a:spcBef>
              <a:spcAft>
                <a:spcPts val="0"/>
              </a:spcAft>
              <a:defRPr/>
            </a:pPr>
            <a:endParaRPr lang="en-US">
              <a:solidFill>
                <a:schemeClr val="tx2"/>
              </a:solidFill>
            </a:endParaRPr>
          </a:p>
        </p:txBody>
      </p:sp>
      <p:sp>
        <p:nvSpPr>
          <p:cNvPr id="4" name="TextBox 3"/>
          <p:cNvSpPr txBox="1">
            <a:spLocks noChangeArrowheads="1"/>
          </p:cNvSpPr>
          <p:nvPr userDrawn="1"/>
        </p:nvSpPr>
        <p:spPr bwMode="auto">
          <a:xfrm>
            <a:off x="2305050" y="4343400"/>
            <a:ext cx="4533900"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600" b="1">
                <a:solidFill>
                  <a:srgbClr val="D12435"/>
                </a:solidFill>
              </a:rPr>
              <a:t>CRISIL Risk &amp; Infrastructure Solutions Limited</a:t>
            </a:r>
            <a:br>
              <a:rPr lang="en-US" altLang="en-US" sz="1600" b="1">
                <a:solidFill>
                  <a:srgbClr val="D12435"/>
                </a:solidFill>
              </a:rPr>
            </a:br>
            <a:r>
              <a:rPr lang="en-US" altLang="en-US" sz="1200">
                <a:solidFill>
                  <a:srgbClr val="D12435"/>
                </a:solidFill>
              </a:rPr>
              <a:t>A Subsidiary of CRISIL Limited, a Standard &amp; Poor</a:t>
            </a:r>
            <a:r>
              <a:rPr lang="ja-JP" altLang="en-US" sz="1200">
                <a:solidFill>
                  <a:srgbClr val="D12435"/>
                </a:solidFill>
              </a:rPr>
              <a:t>’</a:t>
            </a:r>
            <a:r>
              <a:rPr lang="en-US" altLang="ja-JP" sz="1200">
                <a:solidFill>
                  <a:srgbClr val="D12435"/>
                </a:solidFill>
              </a:rPr>
              <a:t>s Company</a:t>
            </a:r>
          </a:p>
          <a:p>
            <a:pPr algn="ctr" eaLnBrk="1" hangingPunct="1">
              <a:defRPr/>
            </a:pPr>
            <a:r>
              <a:rPr lang="en-US" altLang="en-US" sz="1600" u="sng">
                <a:solidFill>
                  <a:srgbClr val="870000"/>
                </a:solidFill>
              </a:rPr>
              <a:t>www.crisil.com</a:t>
            </a:r>
          </a:p>
        </p:txBody>
      </p:sp>
      <p:pic>
        <p:nvPicPr>
          <p:cNvPr id="5" name="Picture 2" descr="C:\Documents and Settings\jayaramann\Desktop\Templates\With New Logo\Advisory\CRISIL Infrastructure Advisory.jpg"/>
          <p:cNvPicPr>
            <a:picLocks noChangeAspect="1" noChangeArrowheads="1"/>
          </p:cNvPicPr>
          <p:nvPr userDrawn="1"/>
        </p:nvPicPr>
        <p:blipFill>
          <a:blip r:embed="rId2"/>
          <a:srcRect/>
          <a:stretch>
            <a:fillRect/>
          </a:stretch>
        </p:blipFill>
        <p:spPr bwMode="auto">
          <a:xfrm>
            <a:off x="2290763" y="2178050"/>
            <a:ext cx="4562475" cy="1147763"/>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cxnSp>
        <p:nvCxnSpPr>
          <p:cNvPr id="4" name="Straight Connector 3"/>
          <p:cNvCxnSpPr/>
          <p:nvPr userDrawn="1"/>
        </p:nvCxnSpPr>
        <p:spPr>
          <a:xfrm>
            <a:off x="238125" y="765175"/>
            <a:ext cx="8650288" cy="0"/>
          </a:xfrm>
          <a:prstGeom prst="line">
            <a:avLst/>
          </a:prstGeom>
          <a:ln w="19050">
            <a:solidFill>
              <a:srgbClr val="D1243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37748" y="219423"/>
            <a:ext cx="7705550" cy="323165"/>
          </a:xfrm>
          <a:prstGeom prst="rect">
            <a:avLst/>
          </a:prstGeom>
        </p:spPr>
        <p:txBody>
          <a:bodyPr wrap="square" lIns="0" tIns="0" rIns="0" bIns="0" anchor="ctr" anchorCtr="0">
            <a:spAutoFit/>
          </a:bodyPr>
          <a:lstStyle>
            <a:lvl1pPr algn="l">
              <a:defRPr sz="2100" b="1" baseline="0">
                <a:solidFill>
                  <a:srgbClr val="D12435"/>
                </a:solidFill>
                <a:latin typeface="Calibri" panose="020F0502020204030204" pitchFamily="34" charset="0"/>
                <a:cs typeface="Arial" panose="020B0604020202020204" pitchFamily="34" charset="0"/>
              </a:defRPr>
            </a:lvl1pPr>
          </a:lstStyle>
          <a:p>
            <a:r>
              <a:rPr lang="en-US" dirty="0"/>
              <a:t>Click to edit Master title style</a:t>
            </a:r>
            <a:endParaRPr lang="en-IN" dirty="0"/>
          </a:p>
        </p:txBody>
      </p:sp>
      <p:sp>
        <p:nvSpPr>
          <p:cNvPr id="6" name="Text Placeholder 5"/>
          <p:cNvSpPr>
            <a:spLocks noGrp="1"/>
          </p:cNvSpPr>
          <p:nvPr>
            <p:ph type="body" sz="quarter" idx="11"/>
          </p:nvPr>
        </p:nvSpPr>
        <p:spPr>
          <a:xfrm>
            <a:off x="233369" y="908050"/>
            <a:ext cx="8659813" cy="5257254"/>
          </a:xfrm>
          <a:prstGeom prst="rect">
            <a:avLst/>
          </a:prstGeom>
        </p:spPr>
        <p:txBody>
          <a:bodyPr lIns="0" tIns="0" rIns="0" bIns="0"/>
          <a:lstStyle>
            <a:lvl1pPr marL="342900" indent="-342900">
              <a:spcBef>
                <a:spcPts val="1200"/>
              </a:spcBef>
              <a:buClr>
                <a:srgbClr val="D12435"/>
              </a:buClr>
              <a:buFont typeface="Wingdings" panose="05000000000000000000" pitchFamily="2" charset="2"/>
              <a:buChar char="§"/>
              <a:defRPr sz="1700" b="1">
                <a:solidFill>
                  <a:schemeClr val="tx1"/>
                </a:solidFill>
                <a:latin typeface="Calibri" panose="020F0502020204030204" pitchFamily="34" charset="0"/>
              </a:defRPr>
            </a:lvl1pPr>
            <a:lvl2pPr marL="685800" indent="-342900">
              <a:spcBef>
                <a:spcPts val="800"/>
              </a:spcBef>
              <a:buClr>
                <a:srgbClr val="D12435"/>
              </a:buClr>
              <a:defRPr sz="1600">
                <a:solidFill>
                  <a:schemeClr val="tx1"/>
                </a:solidFill>
                <a:latin typeface="Calibri" panose="020F0502020204030204" pitchFamily="34" charset="0"/>
              </a:defRPr>
            </a:lvl2pPr>
            <a:lvl3pPr marL="914400" indent="-228600">
              <a:spcBef>
                <a:spcPts val="600"/>
              </a:spcBef>
              <a:buClr>
                <a:srgbClr val="D12435"/>
              </a:buClr>
              <a:defRPr sz="1400">
                <a:solidFill>
                  <a:schemeClr val="tx1"/>
                </a:solidFill>
                <a:latin typeface="Calibri" panose="020F050202020403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5" name="Slide Number Placeholder 5"/>
          <p:cNvSpPr>
            <a:spLocks noGrp="1"/>
          </p:cNvSpPr>
          <p:nvPr>
            <p:ph type="sldNum" sz="quarter" idx="12"/>
          </p:nvPr>
        </p:nvSpPr>
        <p:spPr>
          <a:xfrm>
            <a:off x="8928100" y="6659563"/>
            <a:ext cx="157163" cy="153987"/>
          </a:xfrm>
          <a:prstGeom prst="rect">
            <a:avLst/>
          </a:prstGeom>
        </p:spPr>
        <p:txBody>
          <a:bodyPr vert="horz" wrap="none" lIns="0" tIns="0" rIns="0" bIns="0" numCol="1" anchor="t" anchorCtr="0" compatLnSpc="1">
            <a:spAutoFit/>
          </a:bodyPr>
          <a:lstStyle>
            <a:lvl1pPr algn="r" eaLnBrk="1" hangingPunct="1">
              <a:defRPr sz="1000">
                <a:solidFill>
                  <a:srgbClr val="FFFFFF"/>
                </a:solidFill>
              </a:defRPr>
            </a:lvl1pPr>
          </a:lstStyle>
          <a:p>
            <a:fld id="{974D8162-6848-4ED0-A690-D9EB2CD4AC0E}"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83633586-9C12-4580-977C-1693276D4FA1}" type="datetimeFigureOut">
              <a:rPr lang="en-IN" smtClean="0"/>
              <a:pPr/>
              <a:t>24-06-2019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99C3C1A-577F-41E6-9BE3-A487F4722107}" type="slidenum">
              <a:rPr lang="en-IN" smtClean="0"/>
              <a:pPr/>
              <a:t>‹#›</a:t>
            </a:fld>
            <a:endParaRPr lang="en-IN"/>
          </a:p>
        </p:txBody>
      </p:sp>
    </p:spTree>
    <p:extLst>
      <p:ext uri="{BB962C8B-B14F-4D97-AF65-F5344CB8AC3E}">
        <p14:creationId xmlns:p14="http://schemas.microsoft.com/office/powerpoint/2010/main" xmlns="" val="11604005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3633586-9C12-4580-977C-1693276D4FA1}" type="datetimeFigureOut">
              <a:rPr lang="en-IN" smtClean="0"/>
              <a:pPr/>
              <a:t>24-06-2019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99C3C1A-577F-41E6-9BE3-A487F4722107}" type="slidenum">
              <a:rPr lang="en-IN" smtClean="0"/>
              <a:pPr/>
              <a:t>‹#›</a:t>
            </a:fld>
            <a:endParaRPr lang="en-IN"/>
          </a:p>
        </p:txBody>
      </p:sp>
    </p:spTree>
    <p:extLst>
      <p:ext uri="{BB962C8B-B14F-4D97-AF65-F5344CB8AC3E}">
        <p14:creationId xmlns:p14="http://schemas.microsoft.com/office/powerpoint/2010/main" xmlns="" val="328586632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33586-9C12-4580-977C-1693276D4FA1}" type="datetimeFigureOut">
              <a:rPr lang="en-IN" smtClean="0"/>
              <a:pPr/>
              <a:t>24-06-2019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99C3C1A-577F-41E6-9BE3-A487F4722107}" type="slidenum">
              <a:rPr lang="en-IN" smtClean="0"/>
              <a:pPr/>
              <a:t>‹#›</a:t>
            </a:fld>
            <a:endParaRPr lang="en-IN"/>
          </a:p>
        </p:txBody>
      </p:sp>
    </p:spTree>
    <p:extLst>
      <p:ext uri="{BB962C8B-B14F-4D97-AF65-F5344CB8AC3E}">
        <p14:creationId xmlns:p14="http://schemas.microsoft.com/office/powerpoint/2010/main" xmlns="" val="219074360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Documents and Settings\jayaramann\Desktop\Templates\With New Logo\Advisory\ADV.jpg"/>
          <p:cNvPicPr>
            <a:picLocks noChangeAspect="1" noChangeArrowheads="1"/>
          </p:cNvPicPr>
          <p:nvPr/>
        </p:nvPicPr>
        <p:blipFill>
          <a:blip r:embed="rId8"/>
          <a:srcRect/>
          <a:stretch>
            <a:fillRect/>
          </a:stretch>
        </p:blipFill>
        <p:spPr bwMode="auto">
          <a:xfrm>
            <a:off x="1588" y="6248400"/>
            <a:ext cx="9140825" cy="639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ctr" rtl="0" eaLnBrk="0" fontAlgn="base" hangingPunct="0">
        <a:spcBef>
          <a:spcPct val="0"/>
        </a:spcBef>
        <a:spcAft>
          <a:spcPct val="0"/>
        </a:spcAft>
        <a:defRPr sz="4500" kern="1200">
          <a:solidFill>
            <a:schemeClr val="tx1"/>
          </a:solidFill>
          <a:latin typeface="+mj-lt"/>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4500">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45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45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4500">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457200" algn="ctr" rtl="0" eaLnBrk="1" fontAlgn="base" hangingPunct="1">
        <a:spcBef>
          <a:spcPct val="0"/>
        </a:spcBef>
        <a:spcAft>
          <a:spcPct val="0"/>
        </a:spcAft>
        <a:defRPr sz="4500">
          <a:solidFill>
            <a:schemeClr val="tx1"/>
          </a:solidFill>
          <a:latin typeface="Arial" panose="020B0604020202020204" pitchFamily="34" charset="0"/>
        </a:defRPr>
      </a:lvl6pPr>
      <a:lvl7pPr marL="914400" algn="ctr" rtl="0" eaLnBrk="1" fontAlgn="base" hangingPunct="1">
        <a:spcBef>
          <a:spcPct val="0"/>
        </a:spcBef>
        <a:spcAft>
          <a:spcPct val="0"/>
        </a:spcAft>
        <a:defRPr sz="4500">
          <a:solidFill>
            <a:schemeClr val="tx1"/>
          </a:solidFill>
          <a:latin typeface="Arial" panose="020B0604020202020204" pitchFamily="34" charset="0"/>
        </a:defRPr>
      </a:lvl7pPr>
      <a:lvl8pPr marL="1371600" algn="ctr" rtl="0" eaLnBrk="1" fontAlgn="base" hangingPunct="1">
        <a:spcBef>
          <a:spcPct val="0"/>
        </a:spcBef>
        <a:spcAft>
          <a:spcPct val="0"/>
        </a:spcAft>
        <a:defRPr sz="4500">
          <a:solidFill>
            <a:schemeClr val="tx1"/>
          </a:solidFill>
          <a:latin typeface="Arial" panose="020B0604020202020204" pitchFamily="34" charset="0"/>
        </a:defRPr>
      </a:lvl8pPr>
      <a:lvl9pPr marL="1828165" algn="ctr" rtl="0" eaLnBrk="1" fontAlgn="base" hangingPunct="1">
        <a:spcBef>
          <a:spcPct val="0"/>
        </a:spcBef>
        <a:spcAft>
          <a:spcPct val="0"/>
        </a:spcAft>
        <a:defRPr sz="4500">
          <a:solidFill>
            <a:schemeClr val="tx1"/>
          </a:solidFill>
          <a:latin typeface="Arial" panose="020B0604020202020204" pitchFamily="34" charset="0"/>
        </a:defRPr>
      </a:lvl9pPr>
    </p:titleStyle>
    <p:bodyStyle>
      <a:lvl1pPr marL="341630" indent="-341630" algn="l"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S PGothic" panose="020B0600070205080204" pitchFamily="34" charset="-128"/>
          <a:cs typeface="MS PGothic" panose="020B0600070205080204" pitchFamily="34" charset="-128"/>
        </a:defRPr>
      </a:lvl1pPr>
      <a:lvl2pPr marL="741680" indent="-284480"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S PGothic" panose="020B0600070205080204" pitchFamily="34" charset="-128"/>
          <a:cs typeface="MS PGothic" panose="020B0600070205080204" pitchFamily="34" charset="-128"/>
        </a:defRPr>
      </a:lvl2pPr>
      <a:lvl3pPr marL="1141730" indent="-227330" algn="l"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S PGothic" panose="020B0600070205080204" pitchFamily="34" charset="-128"/>
          <a:cs typeface="MS PGothic" panose="020B0600070205080204" pitchFamily="34" charset="-128"/>
        </a:defRPr>
      </a:lvl3pPr>
      <a:lvl4pPr marL="1598930" indent="-227330" algn="l"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S PGothic" panose="020B0600070205080204" pitchFamily="34" charset="-128"/>
        </a:defRPr>
      </a:lvl4pPr>
      <a:lvl5pPr marL="2056130" indent="-227330" algn="l"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S PGothic" panose="020B0600070205080204" pitchFamily="34" charset="-128"/>
          <a:cs typeface="MS PGothic" panose="020B0600070205080204" pitchFamily="34" charset="-128"/>
        </a:defRPr>
      </a:lvl5pPr>
      <a:lvl6pPr marL="2513965" indent="-228600" algn="l" defTabSz="913765"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700" kern="1200">
          <a:solidFill>
            <a:schemeClr val="tx1"/>
          </a:solidFill>
          <a:latin typeface="+mn-lt"/>
          <a:ea typeface="+mn-ea"/>
          <a:cs typeface="+mn-cs"/>
        </a:defRPr>
      </a:lvl1pPr>
      <a:lvl2pPr marL="457200" algn="l" defTabSz="913765" rtl="0" eaLnBrk="1" latinLnBrk="0" hangingPunct="1">
        <a:defRPr sz="1700" kern="1200">
          <a:solidFill>
            <a:schemeClr val="tx1"/>
          </a:solidFill>
          <a:latin typeface="+mn-lt"/>
          <a:ea typeface="+mn-ea"/>
          <a:cs typeface="+mn-cs"/>
        </a:defRPr>
      </a:lvl2pPr>
      <a:lvl3pPr marL="914400" algn="l" defTabSz="913765" rtl="0" eaLnBrk="1" latinLnBrk="0" hangingPunct="1">
        <a:defRPr sz="1700" kern="1200">
          <a:solidFill>
            <a:schemeClr val="tx1"/>
          </a:solidFill>
          <a:latin typeface="+mn-lt"/>
          <a:ea typeface="+mn-ea"/>
          <a:cs typeface="+mn-cs"/>
        </a:defRPr>
      </a:lvl3pPr>
      <a:lvl4pPr marL="1371600" algn="l" defTabSz="913765" rtl="0" eaLnBrk="1" latinLnBrk="0" hangingPunct="1">
        <a:defRPr sz="1700" kern="1200">
          <a:solidFill>
            <a:schemeClr val="tx1"/>
          </a:solidFill>
          <a:latin typeface="+mn-lt"/>
          <a:ea typeface="+mn-ea"/>
          <a:cs typeface="+mn-cs"/>
        </a:defRPr>
      </a:lvl4pPr>
      <a:lvl5pPr marL="1828165" algn="l" defTabSz="913765" rtl="0" eaLnBrk="1" latinLnBrk="0" hangingPunct="1">
        <a:defRPr sz="1700" kern="1200">
          <a:solidFill>
            <a:schemeClr val="tx1"/>
          </a:solidFill>
          <a:latin typeface="+mn-lt"/>
          <a:ea typeface="+mn-ea"/>
          <a:cs typeface="+mn-cs"/>
        </a:defRPr>
      </a:lvl5pPr>
      <a:lvl6pPr marL="2285365" algn="l" defTabSz="913765" rtl="0" eaLnBrk="1" latinLnBrk="0" hangingPunct="1">
        <a:defRPr sz="1700" kern="1200">
          <a:solidFill>
            <a:schemeClr val="tx1"/>
          </a:solidFill>
          <a:latin typeface="+mn-lt"/>
          <a:ea typeface="+mn-ea"/>
          <a:cs typeface="+mn-cs"/>
        </a:defRPr>
      </a:lvl6pPr>
      <a:lvl7pPr marL="2742565" algn="l" defTabSz="913765" rtl="0" eaLnBrk="1" latinLnBrk="0" hangingPunct="1">
        <a:defRPr sz="1700" kern="1200">
          <a:solidFill>
            <a:schemeClr val="tx1"/>
          </a:solidFill>
          <a:latin typeface="+mn-lt"/>
          <a:ea typeface="+mn-ea"/>
          <a:cs typeface="+mn-cs"/>
        </a:defRPr>
      </a:lvl7pPr>
      <a:lvl8pPr marL="3199765" algn="l" defTabSz="913765" rtl="0" eaLnBrk="1" latinLnBrk="0" hangingPunct="1">
        <a:defRPr sz="1700" kern="1200">
          <a:solidFill>
            <a:schemeClr val="tx1"/>
          </a:solidFill>
          <a:latin typeface="+mn-lt"/>
          <a:ea typeface="+mn-ea"/>
          <a:cs typeface="+mn-cs"/>
        </a:defRPr>
      </a:lvl8pPr>
      <a:lvl9pPr marL="3656965" algn="l" defTabSz="913765"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3633586-9C12-4580-977C-1693276D4FA1}" type="datetimeFigureOut">
              <a:rPr lang="en-IN" smtClean="0"/>
              <a:pPr/>
              <a:t>24-06-2019</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9C3C1A-577F-41E6-9BE3-A487F4722107}" type="slidenum">
              <a:rPr lang="en-IN" smtClean="0"/>
              <a:pPr/>
              <a:t>‹#›</a:t>
            </a:fld>
            <a:endParaRPr lang="en-IN"/>
          </a:p>
        </p:txBody>
      </p:sp>
    </p:spTree>
    <p:extLst>
      <p:ext uri="{BB962C8B-B14F-4D97-AF65-F5344CB8AC3E}">
        <p14:creationId xmlns:p14="http://schemas.microsoft.com/office/powerpoint/2010/main" xmlns="" val="13888847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chart" Target="../charts/chart9.xml"/><Relationship Id="rId7" Type="http://schemas.openxmlformats.org/officeDocument/2006/relationships/chart" Target="../charts/chart13.xm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 Id="rId9" Type="http://schemas.openxmlformats.org/officeDocument/2006/relationships/chart" Target="../charts/chart15.xml"/></Relationships>
</file>

<file path=ppt/slides/_rels/slide3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Colors" Target="../diagrams/colors3.xml"/><Relationship Id="rId18" Type="http://schemas.microsoft.com/office/2007/relationships/diagramDrawing" Target="../diagrams/drawing2.xml"/><Relationship Id="rId3" Type="http://schemas.openxmlformats.org/officeDocument/2006/relationships/diagramLayout" Target="../diagrams/layout1.xml"/><Relationship Id="rId7" Type="http://schemas.openxmlformats.org/officeDocument/2006/relationships/diagramLayout" Target="../diagrams/layout2.xml"/><Relationship Id="rId12" Type="http://schemas.openxmlformats.org/officeDocument/2006/relationships/diagramQuickStyle" Target="../diagrams/quickStyle3.xml"/><Relationship Id="rId17" Type="http://schemas.microsoft.com/office/2007/relationships/diagramDrawing" Target="../diagrams/drawing1.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diagramLayout" Target="../diagrams/layout3.xml"/><Relationship Id="rId5" Type="http://schemas.openxmlformats.org/officeDocument/2006/relationships/diagramColors" Target="../diagrams/colors1.xml"/><Relationship Id="rId10" Type="http://schemas.openxmlformats.org/officeDocument/2006/relationships/diagramData" Target="../diagrams/data3.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3813"/>
            <a:ext cx="9144000" cy="6881813"/>
          </a:xfrm>
          <a:prstGeom prst="rect">
            <a:avLst/>
          </a:prstGeom>
          <a:solidFill>
            <a:schemeClr val="accent4">
              <a:lumMod val="60000"/>
              <a:lumOff val="40000"/>
            </a:schemeClr>
          </a:solidFill>
          <a:ln>
            <a:noFill/>
          </a:ln>
          <a:effectLst>
            <a:outerShdw blurRad="40000" dist="20000" dir="5400000" rotWithShape="0">
              <a:srgbClr val="000000">
                <a:alpha val="37999"/>
              </a:srgbClr>
            </a:outerShdw>
          </a:effectLst>
        </p:spPr>
        <p:txBody>
          <a:bodyPr anchor="ctr"/>
          <a:lstStyle/>
          <a:p>
            <a:pPr algn="ctr" defTabSz="914400" fontAlgn="base">
              <a:spcBef>
                <a:spcPct val="0"/>
              </a:spcBef>
              <a:spcAft>
                <a:spcPct val="0"/>
              </a:spcAft>
              <a:defRPr/>
            </a:pPr>
            <a:endParaRPr lang="en-US" altLang="en-US" dirty="0">
              <a:solidFill>
                <a:srgbClr val="002060"/>
              </a:solidFill>
              <a:latin typeface="Candara" panose="020E0502030303020204" pitchFamily="34" charset="0"/>
              <a:ea typeface="MS PGothic" panose="020B0600070205080204" pitchFamily="34" charset="-128"/>
            </a:endParaRPr>
          </a:p>
        </p:txBody>
      </p:sp>
      <p:sp>
        <p:nvSpPr>
          <p:cNvPr id="12291" name="Text Placeholder 2"/>
          <p:cNvSpPr>
            <a:spLocks noGrp="1"/>
          </p:cNvSpPr>
          <p:nvPr>
            <p:ph type="body" sz="quarter" idx="11"/>
          </p:nvPr>
        </p:nvSpPr>
        <p:spPr bwMode="auto">
          <a:xfrm>
            <a:off x="1295400" y="914400"/>
            <a:ext cx="6856413" cy="1815882"/>
          </a:xfrm>
          <a:noFill/>
        </p:spPr>
        <p:txBody>
          <a:bodyPr vert="horz" wrap="square" numCol="1" anchor="t" anchorCtr="0" compatLnSpc="1"/>
          <a:lstStyle/>
          <a:p>
            <a:pPr algn="ctr" eaLnBrk="1" hangingPunct="1">
              <a:spcBef>
                <a:spcPct val="0"/>
              </a:spcBef>
            </a:pPr>
            <a:r>
              <a:rPr lang="en-US" sz="3600" dirty="0" err="1">
                <a:solidFill>
                  <a:srgbClr val="C00000"/>
                </a:solidFill>
                <a:latin typeface="Candara" panose="020E0502030303020204" pitchFamily="34" charset="0"/>
              </a:rPr>
              <a:t>Shyama</a:t>
            </a:r>
            <a:r>
              <a:rPr lang="en-US" sz="3600" dirty="0">
                <a:solidFill>
                  <a:srgbClr val="C00000"/>
                </a:solidFill>
                <a:latin typeface="Candara" panose="020E0502030303020204" pitchFamily="34" charset="0"/>
              </a:rPr>
              <a:t> Prasad </a:t>
            </a:r>
            <a:r>
              <a:rPr lang="en-US" sz="3600" dirty="0" err="1">
                <a:solidFill>
                  <a:srgbClr val="C00000"/>
                </a:solidFill>
                <a:latin typeface="Candara" panose="020E0502030303020204" pitchFamily="34" charset="0"/>
              </a:rPr>
              <a:t>Mukherji</a:t>
            </a:r>
            <a:r>
              <a:rPr lang="en-US" sz="3600" dirty="0">
                <a:solidFill>
                  <a:srgbClr val="C00000"/>
                </a:solidFill>
                <a:latin typeface="Candara" panose="020E0502030303020204" pitchFamily="34" charset="0"/>
              </a:rPr>
              <a:t> </a:t>
            </a:r>
          </a:p>
          <a:p>
            <a:pPr algn="ctr" eaLnBrk="1" hangingPunct="1">
              <a:spcBef>
                <a:spcPct val="0"/>
              </a:spcBef>
            </a:pPr>
            <a:r>
              <a:rPr lang="en-US" sz="3600" dirty="0">
                <a:solidFill>
                  <a:srgbClr val="C00000"/>
                </a:solidFill>
                <a:latin typeface="Candara" panose="020E0502030303020204" pitchFamily="34" charset="0"/>
              </a:rPr>
              <a:t>Rurban Mission</a:t>
            </a:r>
            <a:endParaRPr lang="en-US" sz="3600" dirty="0">
              <a:solidFill>
                <a:srgbClr val="002060"/>
              </a:solidFill>
              <a:latin typeface="Candara" panose="020E0502030303020204" pitchFamily="34" charset="0"/>
            </a:endParaRPr>
          </a:p>
          <a:p>
            <a:pPr algn="ctr" eaLnBrk="1" hangingPunct="1">
              <a:spcBef>
                <a:spcPct val="0"/>
              </a:spcBef>
            </a:pPr>
            <a:r>
              <a:rPr lang="en-US" sz="3600" dirty="0">
                <a:solidFill>
                  <a:srgbClr val="002060"/>
                </a:solidFill>
                <a:latin typeface="Candara" panose="020E0502030303020204" pitchFamily="34" charset="0"/>
              </a:rPr>
              <a:t>SPMRM</a:t>
            </a:r>
          </a:p>
        </p:txBody>
      </p:sp>
      <p:sp>
        <p:nvSpPr>
          <p:cNvPr id="12294" name="Text Placeholder 2"/>
          <p:cNvSpPr>
            <a:spLocks noGrp="1"/>
          </p:cNvSpPr>
          <p:nvPr>
            <p:ph type="body" sz="quarter" idx="13"/>
          </p:nvPr>
        </p:nvSpPr>
        <p:spPr bwMode="auto">
          <a:xfrm>
            <a:off x="1219200" y="3048000"/>
            <a:ext cx="6856413" cy="2659190"/>
          </a:xfrm>
          <a:noFill/>
        </p:spPr>
        <p:txBody>
          <a:bodyPr vert="horz" wrap="square" numCol="1" anchor="t" anchorCtr="0" compatLnSpc="1"/>
          <a:lstStyle/>
          <a:p>
            <a:pPr algn="ctr" eaLnBrk="1" hangingPunct="1">
              <a:spcBef>
                <a:spcPct val="0"/>
              </a:spcBef>
            </a:pPr>
            <a:r>
              <a:rPr lang="en-US" sz="3600" dirty="0">
                <a:solidFill>
                  <a:srgbClr val="C00000"/>
                </a:solidFill>
                <a:latin typeface="Candara" panose="020E0502030303020204" pitchFamily="34" charset="0"/>
              </a:rPr>
              <a:t>RURBAN SPATIAL PLAN</a:t>
            </a:r>
          </a:p>
          <a:p>
            <a:pPr algn="ctr" eaLnBrk="1" hangingPunct="1">
              <a:spcBef>
                <a:spcPct val="0"/>
              </a:spcBef>
            </a:pPr>
            <a:r>
              <a:rPr lang="en-US" sz="3600" dirty="0" err="1">
                <a:solidFill>
                  <a:srgbClr val="C00000"/>
                </a:solidFill>
                <a:latin typeface="Candara" panose="020E0502030303020204" pitchFamily="34" charset="0"/>
              </a:rPr>
              <a:t>Kamabadur</a:t>
            </a:r>
            <a:r>
              <a:rPr lang="en-US" sz="3600" dirty="0">
                <a:solidFill>
                  <a:srgbClr val="C00000"/>
                </a:solidFill>
                <a:latin typeface="Candara" panose="020E0502030303020204" pitchFamily="34" charset="0"/>
              </a:rPr>
              <a:t> Cluster, Andhra Pradesh </a:t>
            </a:r>
          </a:p>
          <a:p>
            <a:pPr algn="ctr" eaLnBrk="1" hangingPunct="1">
              <a:spcBef>
                <a:spcPct val="0"/>
              </a:spcBef>
            </a:pPr>
            <a:endParaRPr lang="en-US" sz="3600" dirty="0">
              <a:solidFill>
                <a:srgbClr val="C00000"/>
              </a:solidFill>
              <a:latin typeface="Candara" panose="020E0502030303020204" pitchFamily="34" charset="0"/>
            </a:endParaRPr>
          </a:p>
          <a:p>
            <a:pPr algn="ctr" eaLnBrk="1" hangingPunct="1">
              <a:spcBef>
                <a:spcPct val="0"/>
              </a:spcBef>
            </a:pPr>
            <a:endParaRPr lang="en-US" sz="2400" dirty="0">
              <a:solidFill>
                <a:srgbClr val="C00000"/>
              </a:solidFill>
              <a:latin typeface="Candara" panose="020E0502030303020204" pitchFamily="34" charset="0"/>
            </a:endParaRPr>
          </a:p>
          <a:p>
            <a:pPr algn="ctr" eaLnBrk="1" hangingPunct="1">
              <a:spcBef>
                <a:spcPct val="0"/>
              </a:spcBef>
            </a:pPr>
            <a:r>
              <a:rPr lang="en-US" sz="2400" dirty="0">
                <a:solidFill>
                  <a:srgbClr val="C00000"/>
                </a:solidFill>
                <a:latin typeface="Candara" panose="020E0502030303020204" pitchFamily="34" charset="0"/>
              </a:rPr>
              <a:t>24</a:t>
            </a:r>
            <a:r>
              <a:rPr lang="en-US" sz="2400" baseline="30000" dirty="0">
                <a:solidFill>
                  <a:srgbClr val="C00000"/>
                </a:solidFill>
                <a:latin typeface="Candara" panose="020E0502030303020204" pitchFamily="34" charset="0"/>
              </a:rPr>
              <a:t>th</a:t>
            </a:r>
            <a:r>
              <a:rPr lang="en-US" sz="2400" dirty="0">
                <a:solidFill>
                  <a:srgbClr val="C00000"/>
                </a:solidFill>
                <a:latin typeface="Candara" panose="020E0502030303020204" pitchFamily="34" charset="0"/>
              </a:rPr>
              <a:t> June 2019  </a:t>
            </a:r>
          </a:p>
        </p:txBody>
      </p:sp>
      <p:sp>
        <p:nvSpPr>
          <p:cNvPr id="7" name="Slide Number Placeholder 6"/>
          <p:cNvSpPr>
            <a:spLocks noGrp="1"/>
          </p:cNvSpPr>
          <p:nvPr>
            <p:ph type="sldNum" sz="quarter" idx="14"/>
          </p:nvPr>
        </p:nvSpPr>
        <p:spPr>
          <a:xfrm>
            <a:off x="9021143" y="6659563"/>
            <a:ext cx="64120" cy="138499"/>
          </a:xfrm>
        </p:spPr>
        <p:txBody>
          <a:bodyPr/>
          <a:lstStyle/>
          <a:p>
            <a:pPr fontAlgn="base">
              <a:spcBef>
                <a:spcPct val="0"/>
              </a:spcBef>
              <a:spcAft>
                <a:spcPct val="0"/>
              </a:spcAft>
              <a:defRPr/>
            </a:pPr>
            <a:fld id="{66EE2379-843F-446E-BA47-4385B809A7E1}" type="slidenum">
              <a:rPr lang="en-US" altLang="en-US" smtClean="0">
                <a:ln>
                  <a:solidFill>
                    <a:schemeClr val="tx1"/>
                  </a:solidFill>
                </a:ln>
                <a:cs typeface="Arial" panose="020B0604020202020204" pitchFamily="34" charset="0"/>
              </a:rPr>
              <a:pPr fontAlgn="base">
                <a:spcBef>
                  <a:spcPct val="0"/>
                </a:spcBef>
                <a:spcAft>
                  <a:spcPct val="0"/>
                </a:spcAft>
                <a:defRPr/>
              </a:pPr>
              <a:t>1</a:t>
            </a:fld>
            <a:endParaRPr lang="en-US" altLang="en-US" dirty="0">
              <a:ln>
                <a:solidFill>
                  <a:schemeClr val="tx1"/>
                </a:solidFill>
              </a:ln>
              <a:cs typeface="Arial" panose="020B0604020202020204" pitchFamily="34" charset="0"/>
            </a:endParaRPr>
          </a:p>
        </p:txBody>
      </p:sp>
      <p:pic>
        <p:nvPicPr>
          <p:cNvPr id="12292"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8056858" y="51594"/>
            <a:ext cx="942975" cy="14605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B8BC01-F78A-4A63-B5D1-388A27410B31}"/>
              </a:ext>
            </a:extLst>
          </p:cNvPr>
          <p:cNvSpPr>
            <a:spLocks noGrp="1"/>
          </p:cNvSpPr>
          <p:nvPr>
            <p:ph type="title"/>
          </p:nvPr>
        </p:nvSpPr>
        <p:spPr/>
        <p:txBody>
          <a:bodyPr/>
          <a:lstStyle/>
          <a:p>
            <a:r>
              <a:rPr lang="en-IN" dirty="0" smtClean="0"/>
              <a:t>Regional Setting - </a:t>
            </a:r>
            <a:r>
              <a:rPr lang="en-IN" dirty="0" err="1" smtClean="0"/>
              <a:t>Kambadur</a:t>
            </a:r>
            <a:endParaRPr lang="en-IN" dirty="0"/>
          </a:p>
        </p:txBody>
      </p:sp>
      <p:sp>
        <p:nvSpPr>
          <p:cNvPr id="5" name="Slide Number Placeholder 4">
            <a:extLst>
              <a:ext uri="{FF2B5EF4-FFF2-40B4-BE49-F238E27FC236}">
                <a16:creationId xmlns="" xmlns:a16="http://schemas.microsoft.com/office/drawing/2014/main" id="{424810BA-FB0A-4183-B056-9DCBDBBC9EF4}"/>
              </a:ext>
            </a:extLst>
          </p:cNvPr>
          <p:cNvSpPr>
            <a:spLocks noGrp="1"/>
          </p:cNvSpPr>
          <p:nvPr>
            <p:ph type="sldNum" sz="quarter" idx="12"/>
          </p:nvPr>
        </p:nvSpPr>
        <p:spPr/>
        <p:txBody>
          <a:bodyPr/>
          <a:lstStyle/>
          <a:p>
            <a:fld id="{4CDAAFD6-C596-4FF4-9C1F-F5695FC727F4}" type="slidenum">
              <a:rPr lang="en-US" altLang="en-US" smtClean="0"/>
              <a:pPr/>
              <a:t>10</a:t>
            </a:fld>
            <a:endParaRPr lang="en-US" altLang="en-US" dirty="0"/>
          </a:p>
        </p:txBody>
      </p:sp>
      <p:pic>
        <p:nvPicPr>
          <p:cNvPr id="9" name="Picture 8">
            <a:extLst>
              <a:ext uri="{FF2B5EF4-FFF2-40B4-BE49-F238E27FC236}">
                <a16:creationId xmlns="" xmlns:a16="http://schemas.microsoft.com/office/drawing/2014/main" id="{034C3FEF-65CD-4525-90CA-2D55F2C4127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5536" y="702038"/>
            <a:ext cx="7962678" cy="5936550"/>
          </a:xfrm>
          <a:prstGeom prst="rect">
            <a:avLst/>
          </a:prstGeom>
        </p:spPr>
      </p:pic>
      <p:pic>
        <p:nvPicPr>
          <p:cNvPr id="11" name="Picture 10">
            <a:extLst>
              <a:ext uri="{FF2B5EF4-FFF2-40B4-BE49-F238E27FC236}">
                <a16:creationId xmlns="" xmlns:a16="http://schemas.microsoft.com/office/drawing/2014/main" id="{AB6DC209-A5D7-4A5B-A16D-38CD45AC8AB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66665" y="4171140"/>
            <a:ext cx="2071814" cy="2466982"/>
          </a:xfrm>
          <a:prstGeom prst="rect">
            <a:avLst/>
          </a:prstGeom>
        </p:spPr>
      </p:pic>
      <p:sp>
        <p:nvSpPr>
          <p:cNvPr id="6" name="Freeform 5"/>
          <p:cNvSpPr/>
          <p:nvPr/>
        </p:nvSpPr>
        <p:spPr>
          <a:xfrm>
            <a:off x="359171" y="3278777"/>
            <a:ext cx="4828412" cy="3488489"/>
          </a:xfrm>
          <a:custGeom>
            <a:avLst/>
            <a:gdLst>
              <a:gd name="connsiteX0" fmla="*/ 19652 w 4828412"/>
              <a:gd name="connsiteY0" fmla="*/ 1162594 h 3488489"/>
              <a:gd name="connsiteX1" fmla="*/ 71903 w 4828412"/>
              <a:gd name="connsiteY1" fmla="*/ 1175657 h 3488489"/>
              <a:gd name="connsiteX2" fmla="*/ 163343 w 4828412"/>
              <a:gd name="connsiteY2" fmla="*/ 1201783 h 3488489"/>
              <a:gd name="connsiteX3" fmla="*/ 202532 w 4828412"/>
              <a:gd name="connsiteY3" fmla="*/ 1227909 h 3488489"/>
              <a:gd name="connsiteX4" fmla="*/ 293972 w 4828412"/>
              <a:gd name="connsiteY4" fmla="*/ 1214846 h 3488489"/>
              <a:gd name="connsiteX5" fmla="*/ 411538 w 4828412"/>
              <a:gd name="connsiteY5" fmla="*/ 1188720 h 3488489"/>
              <a:gd name="connsiteX6" fmla="*/ 450726 w 4828412"/>
              <a:gd name="connsiteY6" fmla="*/ 1175657 h 3488489"/>
              <a:gd name="connsiteX7" fmla="*/ 489915 w 4828412"/>
              <a:gd name="connsiteY7" fmla="*/ 1071154 h 3488489"/>
              <a:gd name="connsiteX8" fmla="*/ 607480 w 4828412"/>
              <a:gd name="connsiteY8" fmla="*/ 914400 h 3488489"/>
              <a:gd name="connsiteX9" fmla="*/ 620543 w 4828412"/>
              <a:gd name="connsiteY9" fmla="*/ 875212 h 3488489"/>
              <a:gd name="connsiteX10" fmla="*/ 568292 w 4828412"/>
              <a:gd name="connsiteY10" fmla="*/ 809897 h 3488489"/>
              <a:gd name="connsiteX11" fmla="*/ 594418 w 4828412"/>
              <a:gd name="connsiteY11" fmla="*/ 718457 h 3488489"/>
              <a:gd name="connsiteX12" fmla="*/ 672795 w 4828412"/>
              <a:gd name="connsiteY12" fmla="*/ 692332 h 3488489"/>
              <a:gd name="connsiteX13" fmla="*/ 659732 w 4828412"/>
              <a:gd name="connsiteY13" fmla="*/ 640080 h 3488489"/>
              <a:gd name="connsiteX14" fmla="*/ 646669 w 4828412"/>
              <a:gd name="connsiteY14" fmla="*/ 600892 h 3488489"/>
              <a:gd name="connsiteX15" fmla="*/ 672795 w 4828412"/>
              <a:gd name="connsiteY15" fmla="*/ 483326 h 3488489"/>
              <a:gd name="connsiteX16" fmla="*/ 685858 w 4828412"/>
              <a:gd name="connsiteY16" fmla="*/ 365760 h 3488489"/>
              <a:gd name="connsiteX17" fmla="*/ 698920 w 4828412"/>
              <a:gd name="connsiteY17" fmla="*/ 287383 h 3488489"/>
              <a:gd name="connsiteX18" fmla="*/ 738109 w 4828412"/>
              <a:gd name="connsiteY18" fmla="*/ 274320 h 3488489"/>
              <a:gd name="connsiteX19" fmla="*/ 881800 w 4828412"/>
              <a:gd name="connsiteY19" fmla="*/ 261257 h 3488489"/>
              <a:gd name="connsiteX20" fmla="*/ 907926 w 4828412"/>
              <a:gd name="connsiteY20" fmla="*/ 182880 h 3488489"/>
              <a:gd name="connsiteX21" fmla="*/ 986303 w 4828412"/>
              <a:gd name="connsiteY21" fmla="*/ 52252 h 3488489"/>
              <a:gd name="connsiteX22" fmla="*/ 1025492 w 4828412"/>
              <a:gd name="connsiteY22" fmla="*/ 78377 h 3488489"/>
              <a:gd name="connsiteX23" fmla="*/ 1064680 w 4828412"/>
              <a:gd name="connsiteY23" fmla="*/ 52252 h 3488489"/>
              <a:gd name="connsiteX24" fmla="*/ 1103869 w 4828412"/>
              <a:gd name="connsiteY24" fmla="*/ 39189 h 3488489"/>
              <a:gd name="connsiteX25" fmla="*/ 1182246 w 4828412"/>
              <a:gd name="connsiteY25" fmla="*/ 0 h 3488489"/>
              <a:gd name="connsiteX26" fmla="*/ 1234498 w 4828412"/>
              <a:gd name="connsiteY26" fmla="*/ 13063 h 3488489"/>
              <a:gd name="connsiteX27" fmla="*/ 1247560 w 4828412"/>
              <a:gd name="connsiteY27" fmla="*/ 65314 h 3488489"/>
              <a:gd name="connsiteX28" fmla="*/ 1286749 w 4828412"/>
              <a:gd name="connsiteY28" fmla="*/ 91440 h 3488489"/>
              <a:gd name="connsiteX29" fmla="*/ 1430440 w 4828412"/>
              <a:gd name="connsiteY29" fmla="*/ 117566 h 3488489"/>
              <a:gd name="connsiteX30" fmla="*/ 1469629 w 4828412"/>
              <a:gd name="connsiteY30" fmla="*/ 130629 h 3488489"/>
              <a:gd name="connsiteX31" fmla="*/ 1495755 w 4828412"/>
              <a:gd name="connsiteY31" fmla="*/ 169817 h 3488489"/>
              <a:gd name="connsiteX32" fmla="*/ 1574132 w 4828412"/>
              <a:gd name="connsiteY32" fmla="*/ 195943 h 3488489"/>
              <a:gd name="connsiteX33" fmla="*/ 1613320 w 4828412"/>
              <a:gd name="connsiteY33" fmla="*/ 222069 h 3488489"/>
              <a:gd name="connsiteX34" fmla="*/ 1717823 w 4828412"/>
              <a:gd name="connsiteY34" fmla="*/ 248194 h 3488489"/>
              <a:gd name="connsiteX35" fmla="*/ 1835389 w 4828412"/>
              <a:gd name="connsiteY35" fmla="*/ 274320 h 3488489"/>
              <a:gd name="connsiteX36" fmla="*/ 1887640 w 4828412"/>
              <a:gd name="connsiteY36" fmla="*/ 339634 h 3488489"/>
              <a:gd name="connsiteX37" fmla="*/ 1966018 w 4828412"/>
              <a:gd name="connsiteY37" fmla="*/ 365760 h 3488489"/>
              <a:gd name="connsiteX38" fmla="*/ 2044395 w 4828412"/>
              <a:gd name="connsiteY38" fmla="*/ 404949 h 3488489"/>
              <a:gd name="connsiteX39" fmla="*/ 2083583 w 4828412"/>
              <a:gd name="connsiteY39" fmla="*/ 391886 h 3488489"/>
              <a:gd name="connsiteX40" fmla="*/ 2109709 w 4828412"/>
              <a:gd name="connsiteY40" fmla="*/ 352697 h 3488489"/>
              <a:gd name="connsiteX41" fmla="*/ 2227275 w 4828412"/>
              <a:gd name="connsiteY41" fmla="*/ 352697 h 3488489"/>
              <a:gd name="connsiteX42" fmla="*/ 2384029 w 4828412"/>
              <a:gd name="connsiteY42" fmla="*/ 365760 h 3488489"/>
              <a:gd name="connsiteX43" fmla="*/ 2423218 w 4828412"/>
              <a:gd name="connsiteY43" fmla="*/ 483326 h 3488489"/>
              <a:gd name="connsiteX44" fmla="*/ 2436280 w 4828412"/>
              <a:gd name="connsiteY44" fmla="*/ 522514 h 3488489"/>
              <a:gd name="connsiteX45" fmla="*/ 2449343 w 4828412"/>
              <a:gd name="connsiteY45" fmla="*/ 731520 h 3488489"/>
              <a:gd name="connsiteX46" fmla="*/ 2475469 w 4828412"/>
              <a:gd name="connsiteY46" fmla="*/ 809897 h 3488489"/>
              <a:gd name="connsiteX47" fmla="*/ 2488532 w 4828412"/>
              <a:gd name="connsiteY47" fmla="*/ 849086 h 3488489"/>
              <a:gd name="connsiteX48" fmla="*/ 2501595 w 4828412"/>
              <a:gd name="connsiteY48" fmla="*/ 966652 h 3488489"/>
              <a:gd name="connsiteX49" fmla="*/ 2540783 w 4828412"/>
              <a:gd name="connsiteY49" fmla="*/ 979714 h 3488489"/>
              <a:gd name="connsiteX50" fmla="*/ 2593035 w 4828412"/>
              <a:gd name="connsiteY50" fmla="*/ 992777 h 3488489"/>
              <a:gd name="connsiteX51" fmla="*/ 2632223 w 4828412"/>
              <a:gd name="connsiteY51" fmla="*/ 1005840 h 3488489"/>
              <a:gd name="connsiteX52" fmla="*/ 2710600 w 4828412"/>
              <a:gd name="connsiteY52" fmla="*/ 1018903 h 3488489"/>
              <a:gd name="connsiteX53" fmla="*/ 2788978 w 4828412"/>
              <a:gd name="connsiteY53" fmla="*/ 1045029 h 3488489"/>
              <a:gd name="connsiteX54" fmla="*/ 2867355 w 4828412"/>
              <a:gd name="connsiteY54" fmla="*/ 1097280 h 3488489"/>
              <a:gd name="connsiteX55" fmla="*/ 2945732 w 4828412"/>
              <a:gd name="connsiteY55" fmla="*/ 1123406 h 3488489"/>
              <a:gd name="connsiteX56" fmla="*/ 3050235 w 4828412"/>
              <a:gd name="connsiteY56" fmla="*/ 1188720 h 3488489"/>
              <a:gd name="connsiteX57" fmla="*/ 3089423 w 4828412"/>
              <a:gd name="connsiteY57" fmla="*/ 1201783 h 3488489"/>
              <a:gd name="connsiteX58" fmla="*/ 3154738 w 4828412"/>
              <a:gd name="connsiteY58" fmla="*/ 1306286 h 3488489"/>
              <a:gd name="connsiteX59" fmla="*/ 3154738 w 4828412"/>
              <a:gd name="connsiteY59" fmla="*/ 1502229 h 3488489"/>
              <a:gd name="connsiteX60" fmla="*/ 3128612 w 4828412"/>
              <a:gd name="connsiteY60" fmla="*/ 1619794 h 3488489"/>
              <a:gd name="connsiteX61" fmla="*/ 3154738 w 4828412"/>
              <a:gd name="connsiteY61" fmla="*/ 1711234 h 3488489"/>
              <a:gd name="connsiteX62" fmla="*/ 3233115 w 4828412"/>
              <a:gd name="connsiteY62" fmla="*/ 1750423 h 3488489"/>
              <a:gd name="connsiteX63" fmla="*/ 3272303 w 4828412"/>
              <a:gd name="connsiteY63" fmla="*/ 1776549 h 3488489"/>
              <a:gd name="connsiteX64" fmla="*/ 3350680 w 4828412"/>
              <a:gd name="connsiteY64" fmla="*/ 1815737 h 3488489"/>
              <a:gd name="connsiteX65" fmla="*/ 3376806 w 4828412"/>
              <a:gd name="connsiteY65" fmla="*/ 1854926 h 3488489"/>
              <a:gd name="connsiteX66" fmla="*/ 3415995 w 4828412"/>
              <a:gd name="connsiteY66" fmla="*/ 2011680 h 3488489"/>
              <a:gd name="connsiteX67" fmla="*/ 3442120 w 4828412"/>
              <a:gd name="connsiteY67" fmla="*/ 2116183 h 3488489"/>
              <a:gd name="connsiteX68" fmla="*/ 3468246 w 4828412"/>
              <a:gd name="connsiteY68" fmla="*/ 2155372 h 3488489"/>
              <a:gd name="connsiteX69" fmla="*/ 3520498 w 4828412"/>
              <a:gd name="connsiteY69" fmla="*/ 2168434 h 3488489"/>
              <a:gd name="connsiteX70" fmla="*/ 3651126 w 4828412"/>
              <a:gd name="connsiteY70" fmla="*/ 2142309 h 3488489"/>
              <a:gd name="connsiteX71" fmla="*/ 3690315 w 4828412"/>
              <a:gd name="connsiteY71" fmla="*/ 2116183 h 3488489"/>
              <a:gd name="connsiteX72" fmla="*/ 3703378 w 4828412"/>
              <a:gd name="connsiteY72" fmla="*/ 1881052 h 3488489"/>
              <a:gd name="connsiteX73" fmla="*/ 3664189 w 4828412"/>
              <a:gd name="connsiteY73" fmla="*/ 1854926 h 3488489"/>
              <a:gd name="connsiteX74" fmla="*/ 3651126 w 4828412"/>
              <a:gd name="connsiteY74" fmla="*/ 1815737 h 3488489"/>
              <a:gd name="connsiteX75" fmla="*/ 3625000 w 4828412"/>
              <a:gd name="connsiteY75" fmla="*/ 1776549 h 3488489"/>
              <a:gd name="connsiteX76" fmla="*/ 3585812 w 4828412"/>
              <a:gd name="connsiteY76" fmla="*/ 1658983 h 3488489"/>
              <a:gd name="connsiteX77" fmla="*/ 3585812 w 4828412"/>
              <a:gd name="connsiteY77" fmla="*/ 1436914 h 3488489"/>
              <a:gd name="connsiteX78" fmla="*/ 3481309 w 4828412"/>
              <a:gd name="connsiteY78" fmla="*/ 1397726 h 3488489"/>
              <a:gd name="connsiteX79" fmla="*/ 3468246 w 4828412"/>
              <a:gd name="connsiteY79" fmla="*/ 1358537 h 3488489"/>
              <a:gd name="connsiteX80" fmla="*/ 3455183 w 4828412"/>
              <a:gd name="connsiteY80" fmla="*/ 1240972 h 3488489"/>
              <a:gd name="connsiteX81" fmla="*/ 3429058 w 4828412"/>
              <a:gd name="connsiteY81" fmla="*/ 979714 h 3488489"/>
              <a:gd name="connsiteX82" fmla="*/ 3442120 w 4828412"/>
              <a:gd name="connsiteY82" fmla="*/ 836023 h 3488489"/>
              <a:gd name="connsiteX83" fmla="*/ 3468246 w 4828412"/>
              <a:gd name="connsiteY83" fmla="*/ 731520 h 3488489"/>
              <a:gd name="connsiteX84" fmla="*/ 3481309 w 4828412"/>
              <a:gd name="connsiteY84" fmla="*/ 679269 h 3488489"/>
              <a:gd name="connsiteX85" fmla="*/ 3533560 w 4828412"/>
              <a:gd name="connsiteY85" fmla="*/ 692332 h 3488489"/>
              <a:gd name="connsiteX86" fmla="*/ 3559686 w 4828412"/>
              <a:gd name="connsiteY86" fmla="*/ 770709 h 3488489"/>
              <a:gd name="connsiteX87" fmla="*/ 3572749 w 4828412"/>
              <a:gd name="connsiteY87" fmla="*/ 809897 h 3488489"/>
              <a:gd name="connsiteX88" fmla="*/ 3651126 w 4828412"/>
              <a:gd name="connsiteY88" fmla="*/ 862149 h 3488489"/>
              <a:gd name="connsiteX89" fmla="*/ 3860132 w 4828412"/>
              <a:gd name="connsiteY89" fmla="*/ 875212 h 3488489"/>
              <a:gd name="connsiteX90" fmla="*/ 3938509 w 4828412"/>
              <a:gd name="connsiteY90" fmla="*/ 914400 h 3488489"/>
              <a:gd name="connsiteX91" fmla="*/ 3951572 w 4828412"/>
              <a:gd name="connsiteY91" fmla="*/ 966652 h 3488489"/>
              <a:gd name="connsiteX92" fmla="*/ 4029949 w 4828412"/>
              <a:gd name="connsiteY92" fmla="*/ 1018903 h 3488489"/>
              <a:gd name="connsiteX93" fmla="*/ 4043012 w 4828412"/>
              <a:gd name="connsiteY93" fmla="*/ 1058092 h 3488489"/>
              <a:gd name="connsiteX94" fmla="*/ 4095263 w 4828412"/>
              <a:gd name="connsiteY94" fmla="*/ 1110343 h 3488489"/>
              <a:gd name="connsiteX95" fmla="*/ 4082200 w 4828412"/>
              <a:gd name="connsiteY95" fmla="*/ 1214846 h 3488489"/>
              <a:gd name="connsiteX96" fmla="*/ 4069138 w 4828412"/>
              <a:gd name="connsiteY96" fmla="*/ 1254034 h 3488489"/>
              <a:gd name="connsiteX97" fmla="*/ 4108326 w 4828412"/>
              <a:gd name="connsiteY97" fmla="*/ 1358537 h 3488489"/>
              <a:gd name="connsiteX98" fmla="*/ 4147515 w 4828412"/>
              <a:gd name="connsiteY98" fmla="*/ 1371600 h 3488489"/>
              <a:gd name="connsiteX99" fmla="*/ 4265080 w 4828412"/>
              <a:gd name="connsiteY99" fmla="*/ 1436914 h 3488489"/>
              <a:gd name="connsiteX100" fmla="*/ 4304269 w 4828412"/>
              <a:gd name="connsiteY100" fmla="*/ 1423852 h 3488489"/>
              <a:gd name="connsiteX101" fmla="*/ 4343458 w 4828412"/>
              <a:gd name="connsiteY101" fmla="*/ 1397726 h 3488489"/>
              <a:gd name="connsiteX102" fmla="*/ 4421835 w 4828412"/>
              <a:gd name="connsiteY102" fmla="*/ 1410789 h 3488489"/>
              <a:gd name="connsiteX103" fmla="*/ 4461023 w 4828412"/>
              <a:gd name="connsiteY103" fmla="*/ 1449977 h 3488489"/>
              <a:gd name="connsiteX104" fmla="*/ 4474086 w 4828412"/>
              <a:gd name="connsiteY104" fmla="*/ 1502229 h 3488489"/>
              <a:gd name="connsiteX105" fmla="*/ 4513275 w 4828412"/>
              <a:gd name="connsiteY105" fmla="*/ 1580606 h 3488489"/>
              <a:gd name="connsiteX106" fmla="*/ 4591652 w 4828412"/>
              <a:gd name="connsiteY106" fmla="*/ 1619794 h 3488489"/>
              <a:gd name="connsiteX107" fmla="*/ 4617778 w 4828412"/>
              <a:gd name="connsiteY107" fmla="*/ 1698172 h 3488489"/>
              <a:gd name="connsiteX108" fmla="*/ 4578589 w 4828412"/>
              <a:gd name="connsiteY108" fmla="*/ 1894114 h 3488489"/>
              <a:gd name="connsiteX109" fmla="*/ 4552463 w 4828412"/>
              <a:gd name="connsiteY109" fmla="*/ 1972492 h 3488489"/>
              <a:gd name="connsiteX110" fmla="*/ 4539400 w 4828412"/>
              <a:gd name="connsiteY110" fmla="*/ 2011680 h 3488489"/>
              <a:gd name="connsiteX111" fmla="*/ 4578589 w 4828412"/>
              <a:gd name="connsiteY111" fmla="*/ 2220686 h 3488489"/>
              <a:gd name="connsiteX112" fmla="*/ 4617778 w 4828412"/>
              <a:gd name="connsiteY112" fmla="*/ 2233749 h 3488489"/>
              <a:gd name="connsiteX113" fmla="*/ 4670029 w 4828412"/>
              <a:gd name="connsiteY113" fmla="*/ 2246812 h 3488489"/>
              <a:gd name="connsiteX114" fmla="*/ 4696155 w 4828412"/>
              <a:gd name="connsiteY114" fmla="*/ 2325189 h 3488489"/>
              <a:gd name="connsiteX115" fmla="*/ 4722280 w 4828412"/>
              <a:gd name="connsiteY115" fmla="*/ 2455817 h 3488489"/>
              <a:gd name="connsiteX116" fmla="*/ 4748406 w 4828412"/>
              <a:gd name="connsiteY116" fmla="*/ 2508069 h 3488489"/>
              <a:gd name="connsiteX117" fmla="*/ 4774532 w 4828412"/>
              <a:gd name="connsiteY117" fmla="*/ 2586446 h 3488489"/>
              <a:gd name="connsiteX118" fmla="*/ 4787595 w 4828412"/>
              <a:gd name="connsiteY118" fmla="*/ 2625634 h 3488489"/>
              <a:gd name="connsiteX119" fmla="*/ 4826783 w 4828412"/>
              <a:gd name="connsiteY119" fmla="*/ 2664823 h 3488489"/>
              <a:gd name="connsiteX120" fmla="*/ 4761469 w 4828412"/>
              <a:gd name="connsiteY120" fmla="*/ 2821577 h 3488489"/>
              <a:gd name="connsiteX121" fmla="*/ 4683092 w 4828412"/>
              <a:gd name="connsiteY121" fmla="*/ 2847703 h 3488489"/>
              <a:gd name="connsiteX122" fmla="*/ 4643903 w 4828412"/>
              <a:gd name="connsiteY122" fmla="*/ 2860766 h 3488489"/>
              <a:gd name="connsiteX123" fmla="*/ 4617778 w 4828412"/>
              <a:gd name="connsiteY123" fmla="*/ 2821577 h 3488489"/>
              <a:gd name="connsiteX124" fmla="*/ 4604715 w 4828412"/>
              <a:gd name="connsiteY124" fmla="*/ 2782389 h 3488489"/>
              <a:gd name="connsiteX125" fmla="*/ 4565526 w 4828412"/>
              <a:gd name="connsiteY125" fmla="*/ 2769326 h 3488489"/>
              <a:gd name="connsiteX126" fmla="*/ 4474086 w 4828412"/>
              <a:gd name="connsiteY126" fmla="*/ 2756263 h 3488489"/>
              <a:gd name="connsiteX127" fmla="*/ 4291206 w 4828412"/>
              <a:gd name="connsiteY127" fmla="*/ 2717074 h 3488489"/>
              <a:gd name="connsiteX128" fmla="*/ 4199766 w 4828412"/>
              <a:gd name="connsiteY128" fmla="*/ 2690949 h 3488489"/>
              <a:gd name="connsiteX129" fmla="*/ 4160578 w 4828412"/>
              <a:gd name="connsiteY129" fmla="*/ 2677886 h 3488489"/>
              <a:gd name="connsiteX130" fmla="*/ 4043012 w 4828412"/>
              <a:gd name="connsiteY130" fmla="*/ 2612572 h 3488489"/>
              <a:gd name="connsiteX131" fmla="*/ 3951572 w 4828412"/>
              <a:gd name="connsiteY131" fmla="*/ 2573383 h 3488489"/>
              <a:gd name="connsiteX132" fmla="*/ 3873195 w 4828412"/>
              <a:gd name="connsiteY132" fmla="*/ 2547257 h 3488489"/>
              <a:gd name="connsiteX133" fmla="*/ 3794818 w 4828412"/>
              <a:gd name="connsiteY133" fmla="*/ 2534194 h 3488489"/>
              <a:gd name="connsiteX134" fmla="*/ 3703378 w 4828412"/>
              <a:gd name="connsiteY134" fmla="*/ 2521132 h 3488489"/>
              <a:gd name="connsiteX135" fmla="*/ 3651126 w 4828412"/>
              <a:gd name="connsiteY135" fmla="*/ 2508069 h 3488489"/>
              <a:gd name="connsiteX136" fmla="*/ 3625000 w 4828412"/>
              <a:gd name="connsiteY136" fmla="*/ 2468880 h 3488489"/>
              <a:gd name="connsiteX137" fmla="*/ 3520498 w 4828412"/>
              <a:gd name="connsiteY137" fmla="*/ 2521132 h 3488489"/>
              <a:gd name="connsiteX138" fmla="*/ 3442120 w 4828412"/>
              <a:gd name="connsiteY138" fmla="*/ 2547257 h 3488489"/>
              <a:gd name="connsiteX139" fmla="*/ 3363743 w 4828412"/>
              <a:gd name="connsiteY139" fmla="*/ 2573383 h 3488489"/>
              <a:gd name="connsiteX140" fmla="*/ 3324555 w 4828412"/>
              <a:gd name="connsiteY140" fmla="*/ 2586446 h 3488489"/>
              <a:gd name="connsiteX141" fmla="*/ 3298429 w 4828412"/>
              <a:gd name="connsiteY141" fmla="*/ 2625634 h 3488489"/>
              <a:gd name="connsiteX142" fmla="*/ 3220052 w 4828412"/>
              <a:gd name="connsiteY142" fmla="*/ 2677886 h 3488489"/>
              <a:gd name="connsiteX143" fmla="*/ 3154738 w 4828412"/>
              <a:gd name="connsiteY143" fmla="*/ 2690949 h 3488489"/>
              <a:gd name="connsiteX144" fmla="*/ 3076360 w 4828412"/>
              <a:gd name="connsiteY144" fmla="*/ 2717074 h 3488489"/>
              <a:gd name="connsiteX145" fmla="*/ 3024109 w 4828412"/>
              <a:gd name="connsiteY145" fmla="*/ 2743200 h 3488489"/>
              <a:gd name="connsiteX146" fmla="*/ 2945732 w 4828412"/>
              <a:gd name="connsiteY146" fmla="*/ 2769326 h 3488489"/>
              <a:gd name="connsiteX147" fmla="*/ 2867355 w 4828412"/>
              <a:gd name="connsiteY147" fmla="*/ 2834640 h 3488489"/>
              <a:gd name="connsiteX148" fmla="*/ 2828166 w 4828412"/>
              <a:gd name="connsiteY148" fmla="*/ 2860766 h 3488489"/>
              <a:gd name="connsiteX149" fmla="*/ 2802040 w 4828412"/>
              <a:gd name="connsiteY149" fmla="*/ 2899954 h 3488489"/>
              <a:gd name="connsiteX150" fmla="*/ 2762852 w 4828412"/>
              <a:gd name="connsiteY150" fmla="*/ 2926080 h 3488489"/>
              <a:gd name="connsiteX151" fmla="*/ 2697538 w 4828412"/>
              <a:gd name="connsiteY151" fmla="*/ 3004457 h 3488489"/>
              <a:gd name="connsiteX152" fmla="*/ 2749789 w 4828412"/>
              <a:gd name="connsiteY152" fmla="*/ 2978332 h 3488489"/>
              <a:gd name="connsiteX153" fmla="*/ 2802040 w 4828412"/>
              <a:gd name="connsiteY153" fmla="*/ 2965269 h 3488489"/>
              <a:gd name="connsiteX154" fmla="*/ 2893480 w 4828412"/>
              <a:gd name="connsiteY154" fmla="*/ 2978332 h 3488489"/>
              <a:gd name="connsiteX155" fmla="*/ 3024109 w 4828412"/>
              <a:gd name="connsiteY155" fmla="*/ 3017520 h 3488489"/>
              <a:gd name="connsiteX156" fmla="*/ 3141675 w 4828412"/>
              <a:gd name="connsiteY156" fmla="*/ 3030583 h 3488489"/>
              <a:gd name="connsiteX157" fmla="*/ 3154738 w 4828412"/>
              <a:gd name="connsiteY157" fmla="*/ 3069772 h 3488489"/>
              <a:gd name="connsiteX158" fmla="*/ 3180863 w 4828412"/>
              <a:gd name="connsiteY158" fmla="*/ 3108960 h 3488489"/>
              <a:gd name="connsiteX159" fmla="*/ 3167800 w 4828412"/>
              <a:gd name="connsiteY159" fmla="*/ 3174274 h 3488489"/>
              <a:gd name="connsiteX160" fmla="*/ 3011046 w 4828412"/>
              <a:gd name="connsiteY160" fmla="*/ 3213463 h 3488489"/>
              <a:gd name="connsiteX161" fmla="*/ 2997983 w 4828412"/>
              <a:gd name="connsiteY161" fmla="*/ 3252652 h 3488489"/>
              <a:gd name="connsiteX162" fmla="*/ 2893480 w 4828412"/>
              <a:gd name="connsiteY162" fmla="*/ 3435532 h 3488489"/>
              <a:gd name="connsiteX163" fmla="*/ 2880418 w 4828412"/>
              <a:gd name="connsiteY163" fmla="*/ 3448594 h 348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4828412" h="3488489">
                <a:moveTo>
                  <a:pt x="19652" y="1162594"/>
                </a:moveTo>
                <a:cubicBezTo>
                  <a:pt x="37069" y="1166948"/>
                  <a:pt x="54641" y="1170725"/>
                  <a:pt x="71903" y="1175657"/>
                </a:cubicBezTo>
                <a:cubicBezTo>
                  <a:pt x="203083" y="1213138"/>
                  <a:pt x="0" y="1160946"/>
                  <a:pt x="163343" y="1201783"/>
                </a:cubicBezTo>
                <a:cubicBezTo>
                  <a:pt x="176406" y="1210492"/>
                  <a:pt x="186910" y="1226347"/>
                  <a:pt x="202532" y="1227909"/>
                </a:cubicBezTo>
                <a:cubicBezTo>
                  <a:pt x="233169" y="1230973"/>
                  <a:pt x="263601" y="1219908"/>
                  <a:pt x="293972" y="1214846"/>
                </a:cubicBezTo>
                <a:cubicBezTo>
                  <a:pt x="326294" y="1209459"/>
                  <a:pt x="378660" y="1198114"/>
                  <a:pt x="411538" y="1188720"/>
                </a:cubicBezTo>
                <a:cubicBezTo>
                  <a:pt x="424777" y="1184937"/>
                  <a:pt x="437663" y="1180011"/>
                  <a:pt x="450726" y="1175657"/>
                </a:cubicBezTo>
                <a:cubicBezTo>
                  <a:pt x="557646" y="1015281"/>
                  <a:pt x="376929" y="1297126"/>
                  <a:pt x="489915" y="1071154"/>
                </a:cubicBezTo>
                <a:cubicBezTo>
                  <a:pt x="534225" y="982533"/>
                  <a:pt x="552370" y="969511"/>
                  <a:pt x="607480" y="914400"/>
                </a:cubicBezTo>
                <a:cubicBezTo>
                  <a:pt x="611834" y="901337"/>
                  <a:pt x="620543" y="888981"/>
                  <a:pt x="620543" y="875212"/>
                </a:cubicBezTo>
                <a:cubicBezTo>
                  <a:pt x="620543" y="833148"/>
                  <a:pt x="598383" y="829958"/>
                  <a:pt x="568292" y="809897"/>
                </a:cubicBezTo>
                <a:cubicBezTo>
                  <a:pt x="536194" y="761751"/>
                  <a:pt x="518997" y="763709"/>
                  <a:pt x="594418" y="718457"/>
                </a:cubicBezTo>
                <a:cubicBezTo>
                  <a:pt x="618032" y="704288"/>
                  <a:pt x="672795" y="692332"/>
                  <a:pt x="672795" y="692332"/>
                </a:cubicBezTo>
                <a:cubicBezTo>
                  <a:pt x="668441" y="674915"/>
                  <a:pt x="664664" y="657343"/>
                  <a:pt x="659732" y="640080"/>
                </a:cubicBezTo>
                <a:cubicBezTo>
                  <a:pt x="655949" y="626841"/>
                  <a:pt x="646669" y="614661"/>
                  <a:pt x="646669" y="600892"/>
                </a:cubicBezTo>
                <a:cubicBezTo>
                  <a:pt x="646669" y="554911"/>
                  <a:pt x="659324" y="523738"/>
                  <a:pt x="672795" y="483326"/>
                </a:cubicBezTo>
                <a:cubicBezTo>
                  <a:pt x="677149" y="444137"/>
                  <a:pt x="680647" y="404844"/>
                  <a:pt x="685858" y="365760"/>
                </a:cubicBezTo>
                <a:cubicBezTo>
                  <a:pt x="689358" y="339506"/>
                  <a:pt x="685779" y="310379"/>
                  <a:pt x="698920" y="287383"/>
                </a:cubicBezTo>
                <a:cubicBezTo>
                  <a:pt x="705752" y="275428"/>
                  <a:pt x="724478" y="276267"/>
                  <a:pt x="738109" y="274320"/>
                </a:cubicBezTo>
                <a:cubicBezTo>
                  <a:pt x="785720" y="267518"/>
                  <a:pt x="833903" y="265611"/>
                  <a:pt x="881800" y="261257"/>
                </a:cubicBezTo>
                <a:cubicBezTo>
                  <a:pt x="890509" y="235131"/>
                  <a:pt x="896385" y="207884"/>
                  <a:pt x="907926" y="182880"/>
                </a:cubicBezTo>
                <a:cubicBezTo>
                  <a:pt x="930439" y="134101"/>
                  <a:pt x="957488" y="95476"/>
                  <a:pt x="986303" y="52252"/>
                </a:cubicBezTo>
                <a:cubicBezTo>
                  <a:pt x="999366" y="60960"/>
                  <a:pt x="1009792" y="78377"/>
                  <a:pt x="1025492" y="78377"/>
                </a:cubicBezTo>
                <a:cubicBezTo>
                  <a:pt x="1041191" y="78377"/>
                  <a:pt x="1050638" y="59273"/>
                  <a:pt x="1064680" y="52252"/>
                </a:cubicBezTo>
                <a:cubicBezTo>
                  <a:pt x="1076996" y="46094"/>
                  <a:pt x="1090806" y="43543"/>
                  <a:pt x="1103869" y="39189"/>
                </a:cubicBezTo>
                <a:cubicBezTo>
                  <a:pt x="1123682" y="25981"/>
                  <a:pt x="1155206" y="0"/>
                  <a:pt x="1182246" y="0"/>
                </a:cubicBezTo>
                <a:cubicBezTo>
                  <a:pt x="1200199" y="0"/>
                  <a:pt x="1217081" y="8709"/>
                  <a:pt x="1234498" y="13063"/>
                </a:cubicBezTo>
                <a:cubicBezTo>
                  <a:pt x="1238852" y="30480"/>
                  <a:pt x="1237602" y="50376"/>
                  <a:pt x="1247560" y="65314"/>
                </a:cubicBezTo>
                <a:cubicBezTo>
                  <a:pt x="1256269" y="78377"/>
                  <a:pt x="1272707" y="84419"/>
                  <a:pt x="1286749" y="91440"/>
                </a:cubicBezTo>
                <a:cubicBezTo>
                  <a:pt x="1327022" y="111577"/>
                  <a:pt x="1394416" y="113063"/>
                  <a:pt x="1430440" y="117566"/>
                </a:cubicBezTo>
                <a:cubicBezTo>
                  <a:pt x="1443503" y="121920"/>
                  <a:pt x="1458877" y="122027"/>
                  <a:pt x="1469629" y="130629"/>
                </a:cubicBezTo>
                <a:cubicBezTo>
                  <a:pt x="1481888" y="140436"/>
                  <a:pt x="1482442" y="161496"/>
                  <a:pt x="1495755" y="169817"/>
                </a:cubicBezTo>
                <a:cubicBezTo>
                  <a:pt x="1519108" y="184413"/>
                  <a:pt x="1574132" y="195943"/>
                  <a:pt x="1574132" y="195943"/>
                </a:cubicBezTo>
                <a:cubicBezTo>
                  <a:pt x="1587195" y="204652"/>
                  <a:pt x="1598566" y="216704"/>
                  <a:pt x="1613320" y="222069"/>
                </a:cubicBezTo>
                <a:cubicBezTo>
                  <a:pt x="1647065" y="234340"/>
                  <a:pt x="1682614" y="241152"/>
                  <a:pt x="1717823" y="248194"/>
                </a:cubicBezTo>
                <a:cubicBezTo>
                  <a:pt x="1800742" y="264778"/>
                  <a:pt x="1761598" y="255872"/>
                  <a:pt x="1835389" y="274320"/>
                </a:cubicBezTo>
                <a:cubicBezTo>
                  <a:pt x="1849554" y="316815"/>
                  <a:pt x="1841399" y="319083"/>
                  <a:pt x="1887640" y="339634"/>
                </a:cubicBezTo>
                <a:cubicBezTo>
                  <a:pt x="1912806" y="350819"/>
                  <a:pt x="1966018" y="365760"/>
                  <a:pt x="1966018" y="365760"/>
                </a:cubicBezTo>
                <a:cubicBezTo>
                  <a:pt x="1985832" y="378970"/>
                  <a:pt x="2017353" y="404949"/>
                  <a:pt x="2044395" y="404949"/>
                </a:cubicBezTo>
                <a:cubicBezTo>
                  <a:pt x="2058164" y="404949"/>
                  <a:pt x="2070520" y="396240"/>
                  <a:pt x="2083583" y="391886"/>
                </a:cubicBezTo>
                <a:cubicBezTo>
                  <a:pt x="2092292" y="378823"/>
                  <a:pt x="2097450" y="362505"/>
                  <a:pt x="2109709" y="352697"/>
                </a:cubicBezTo>
                <a:cubicBezTo>
                  <a:pt x="2143998" y="325266"/>
                  <a:pt x="2193073" y="348897"/>
                  <a:pt x="2227275" y="352697"/>
                </a:cubicBezTo>
                <a:cubicBezTo>
                  <a:pt x="2279387" y="358487"/>
                  <a:pt x="2331778" y="361406"/>
                  <a:pt x="2384029" y="365760"/>
                </a:cubicBezTo>
                <a:lnTo>
                  <a:pt x="2423218" y="483326"/>
                </a:lnTo>
                <a:lnTo>
                  <a:pt x="2436280" y="522514"/>
                </a:lnTo>
                <a:cubicBezTo>
                  <a:pt x="2440634" y="592183"/>
                  <a:pt x="2439911" y="662356"/>
                  <a:pt x="2449343" y="731520"/>
                </a:cubicBezTo>
                <a:cubicBezTo>
                  <a:pt x="2453064" y="758806"/>
                  <a:pt x="2466760" y="783771"/>
                  <a:pt x="2475469" y="809897"/>
                </a:cubicBezTo>
                <a:lnTo>
                  <a:pt x="2488532" y="849086"/>
                </a:lnTo>
                <a:cubicBezTo>
                  <a:pt x="2492886" y="888275"/>
                  <a:pt x="2486951" y="930042"/>
                  <a:pt x="2501595" y="966652"/>
                </a:cubicBezTo>
                <a:cubicBezTo>
                  <a:pt x="2506709" y="979436"/>
                  <a:pt x="2527544" y="975931"/>
                  <a:pt x="2540783" y="979714"/>
                </a:cubicBezTo>
                <a:cubicBezTo>
                  <a:pt x="2558046" y="984646"/>
                  <a:pt x="2575772" y="987845"/>
                  <a:pt x="2593035" y="992777"/>
                </a:cubicBezTo>
                <a:cubicBezTo>
                  <a:pt x="2606274" y="996560"/>
                  <a:pt x="2618782" y="1002853"/>
                  <a:pt x="2632223" y="1005840"/>
                </a:cubicBezTo>
                <a:cubicBezTo>
                  <a:pt x="2658078" y="1011586"/>
                  <a:pt x="2684905" y="1012479"/>
                  <a:pt x="2710600" y="1018903"/>
                </a:cubicBezTo>
                <a:cubicBezTo>
                  <a:pt x="2737317" y="1025582"/>
                  <a:pt x="2762852" y="1036320"/>
                  <a:pt x="2788978" y="1045029"/>
                </a:cubicBezTo>
                <a:cubicBezTo>
                  <a:pt x="2818766" y="1054958"/>
                  <a:pt x="2837567" y="1087351"/>
                  <a:pt x="2867355" y="1097280"/>
                </a:cubicBezTo>
                <a:lnTo>
                  <a:pt x="2945732" y="1123406"/>
                </a:lnTo>
                <a:cubicBezTo>
                  <a:pt x="2987134" y="1185508"/>
                  <a:pt x="2956964" y="1157629"/>
                  <a:pt x="3050235" y="1188720"/>
                </a:cubicBezTo>
                <a:lnTo>
                  <a:pt x="3089423" y="1201783"/>
                </a:lnTo>
                <a:cubicBezTo>
                  <a:pt x="3120514" y="1295054"/>
                  <a:pt x="3092635" y="1264884"/>
                  <a:pt x="3154738" y="1306286"/>
                </a:cubicBezTo>
                <a:cubicBezTo>
                  <a:pt x="3183447" y="1392418"/>
                  <a:pt x="3172495" y="1342409"/>
                  <a:pt x="3154738" y="1502229"/>
                </a:cubicBezTo>
                <a:cubicBezTo>
                  <a:pt x="3147075" y="1571197"/>
                  <a:pt x="3146067" y="1567431"/>
                  <a:pt x="3128612" y="1619794"/>
                </a:cubicBezTo>
                <a:cubicBezTo>
                  <a:pt x="3129466" y="1623208"/>
                  <a:pt x="3147923" y="1702715"/>
                  <a:pt x="3154738" y="1711234"/>
                </a:cubicBezTo>
                <a:cubicBezTo>
                  <a:pt x="3173155" y="1734256"/>
                  <a:pt x="3207298" y="1741817"/>
                  <a:pt x="3233115" y="1750423"/>
                </a:cubicBezTo>
                <a:cubicBezTo>
                  <a:pt x="3246178" y="1759132"/>
                  <a:pt x="3258261" y="1769528"/>
                  <a:pt x="3272303" y="1776549"/>
                </a:cubicBezTo>
                <a:cubicBezTo>
                  <a:pt x="3380475" y="1830636"/>
                  <a:pt x="3238365" y="1740861"/>
                  <a:pt x="3350680" y="1815737"/>
                </a:cubicBezTo>
                <a:cubicBezTo>
                  <a:pt x="3359389" y="1828800"/>
                  <a:pt x="3370430" y="1840579"/>
                  <a:pt x="3376806" y="1854926"/>
                </a:cubicBezTo>
                <a:cubicBezTo>
                  <a:pt x="3406160" y="1920971"/>
                  <a:pt x="3403356" y="1942165"/>
                  <a:pt x="3415995" y="2011680"/>
                </a:cubicBezTo>
                <a:cubicBezTo>
                  <a:pt x="3420252" y="2035096"/>
                  <a:pt x="3429173" y="2090289"/>
                  <a:pt x="3442120" y="2116183"/>
                </a:cubicBezTo>
                <a:cubicBezTo>
                  <a:pt x="3449141" y="2130225"/>
                  <a:pt x="3455183" y="2146663"/>
                  <a:pt x="3468246" y="2155372"/>
                </a:cubicBezTo>
                <a:cubicBezTo>
                  <a:pt x="3483184" y="2165331"/>
                  <a:pt x="3503081" y="2164080"/>
                  <a:pt x="3520498" y="2168434"/>
                </a:cubicBezTo>
                <a:cubicBezTo>
                  <a:pt x="3554200" y="2163620"/>
                  <a:pt x="3614646" y="2160549"/>
                  <a:pt x="3651126" y="2142309"/>
                </a:cubicBezTo>
                <a:cubicBezTo>
                  <a:pt x="3665168" y="2135288"/>
                  <a:pt x="3677252" y="2124892"/>
                  <a:pt x="3690315" y="2116183"/>
                </a:cubicBezTo>
                <a:cubicBezTo>
                  <a:pt x="3746424" y="2032017"/>
                  <a:pt x="3743859" y="2053096"/>
                  <a:pt x="3703378" y="1881052"/>
                </a:cubicBezTo>
                <a:cubicBezTo>
                  <a:pt x="3699782" y="1865770"/>
                  <a:pt x="3677252" y="1863635"/>
                  <a:pt x="3664189" y="1854926"/>
                </a:cubicBezTo>
                <a:cubicBezTo>
                  <a:pt x="3659835" y="1841863"/>
                  <a:pt x="3657284" y="1828053"/>
                  <a:pt x="3651126" y="1815737"/>
                </a:cubicBezTo>
                <a:cubicBezTo>
                  <a:pt x="3644105" y="1801695"/>
                  <a:pt x="3629965" y="1791443"/>
                  <a:pt x="3625000" y="1776549"/>
                </a:cubicBezTo>
                <a:cubicBezTo>
                  <a:pt x="3578068" y="1635752"/>
                  <a:pt x="3645177" y="1748030"/>
                  <a:pt x="3585812" y="1658983"/>
                </a:cubicBezTo>
                <a:cubicBezTo>
                  <a:pt x="3591329" y="1603814"/>
                  <a:pt x="3612529" y="1497025"/>
                  <a:pt x="3585812" y="1436914"/>
                </a:cubicBezTo>
                <a:cubicBezTo>
                  <a:pt x="3572686" y="1407381"/>
                  <a:pt x="3499033" y="1401271"/>
                  <a:pt x="3481309" y="1397726"/>
                </a:cubicBezTo>
                <a:cubicBezTo>
                  <a:pt x="3476955" y="1384663"/>
                  <a:pt x="3470510" y="1372119"/>
                  <a:pt x="3468246" y="1358537"/>
                </a:cubicBezTo>
                <a:cubicBezTo>
                  <a:pt x="3461764" y="1319644"/>
                  <a:pt x="3458207" y="1280285"/>
                  <a:pt x="3455183" y="1240972"/>
                </a:cubicBezTo>
                <a:cubicBezTo>
                  <a:pt x="3435763" y="988509"/>
                  <a:pt x="3466597" y="1092341"/>
                  <a:pt x="3429058" y="979714"/>
                </a:cubicBezTo>
                <a:cubicBezTo>
                  <a:pt x="3433412" y="931817"/>
                  <a:pt x="3434619" y="883529"/>
                  <a:pt x="3442120" y="836023"/>
                </a:cubicBezTo>
                <a:cubicBezTo>
                  <a:pt x="3447720" y="800556"/>
                  <a:pt x="3459537" y="766354"/>
                  <a:pt x="3468246" y="731520"/>
                </a:cubicBezTo>
                <a:lnTo>
                  <a:pt x="3481309" y="679269"/>
                </a:lnTo>
                <a:cubicBezTo>
                  <a:pt x="3498726" y="683623"/>
                  <a:pt x="3521876" y="678701"/>
                  <a:pt x="3533560" y="692332"/>
                </a:cubicBezTo>
                <a:cubicBezTo>
                  <a:pt x="3551482" y="713241"/>
                  <a:pt x="3550977" y="744583"/>
                  <a:pt x="3559686" y="770709"/>
                </a:cubicBezTo>
                <a:lnTo>
                  <a:pt x="3572749" y="809897"/>
                </a:lnTo>
                <a:cubicBezTo>
                  <a:pt x="3582679" y="839685"/>
                  <a:pt x="3625000" y="844732"/>
                  <a:pt x="3651126" y="862149"/>
                </a:cubicBezTo>
                <a:cubicBezTo>
                  <a:pt x="3709207" y="900870"/>
                  <a:pt x="3790463" y="870858"/>
                  <a:pt x="3860132" y="875212"/>
                </a:cubicBezTo>
                <a:cubicBezTo>
                  <a:pt x="3882488" y="882663"/>
                  <a:pt x="3924038" y="892694"/>
                  <a:pt x="3938509" y="914400"/>
                </a:cubicBezTo>
                <a:cubicBezTo>
                  <a:pt x="3948468" y="929338"/>
                  <a:pt x="3939750" y="953141"/>
                  <a:pt x="3951572" y="966652"/>
                </a:cubicBezTo>
                <a:cubicBezTo>
                  <a:pt x="3972248" y="990282"/>
                  <a:pt x="4029949" y="1018903"/>
                  <a:pt x="4029949" y="1018903"/>
                </a:cubicBezTo>
                <a:cubicBezTo>
                  <a:pt x="4034303" y="1031966"/>
                  <a:pt x="4033275" y="1048355"/>
                  <a:pt x="4043012" y="1058092"/>
                </a:cubicBezTo>
                <a:cubicBezTo>
                  <a:pt x="4112681" y="1127761"/>
                  <a:pt x="4060428" y="1005837"/>
                  <a:pt x="4095263" y="1110343"/>
                </a:cubicBezTo>
                <a:cubicBezTo>
                  <a:pt x="4090909" y="1145177"/>
                  <a:pt x="4088480" y="1180307"/>
                  <a:pt x="4082200" y="1214846"/>
                </a:cubicBezTo>
                <a:cubicBezTo>
                  <a:pt x="4079737" y="1228393"/>
                  <a:pt x="4069138" y="1240265"/>
                  <a:pt x="4069138" y="1254034"/>
                </a:cubicBezTo>
                <a:cubicBezTo>
                  <a:pt x="4069138" y="1283776"/>
                  <a:pt x="4081297" y="1336914"/>
                  <a:pt x="4108326" y="1358537"/>
                </a:cubicBezTo>
                <a:cubicBezTo>
                  <a:pt x="4119078" y="1367139"/>
                  <a:pt x="4134452" y="1367246"/>
                  <a:pt x="4147515" y="1371600"/>
                </a:cubicBezTo>
                <a:cubicBezTo>
                  <a:pt x="4237349" y="1431490"/>
                  <a:pt x="4196104" y="1413923"/>
                  <a:pt x="4265080" y="1436914"/>
                </a:cubicBezTo>
                <a:cubicBezTo>
                  <a:pt x="4278143" y="1432560"/>
                  <a:pt x="4291953" y="1430010"/>
                  <a:pt x="4304269" y="1423852"/>
                </a:cubicBezTo>
                <a:cubicBezTo>
                  <a:pt x="4318311" y="1416831"/>
                  <a:pt x="4327854" y="1399460"/>
                  <a:pt x="4343458" y="1397726"/>
                </a:cubicBezTo>
                <a:cubicBezTo>
                  <a:pt x="4369782" y="1394801"/>
                  <a:pt x="4395709" y="1406435"/>
                  <a:pt x="4421835" y="1410789"/>
                </a:cubicBezTo>
                <a:cubicBezTo>
                  <a:pt x="4434898" y="1423852"/>
                  <a:pt x="4451858" y="1433938"/>
                  <a:pt x="4461023" y="1449977"/>
                </a:cubicBezTo>
                <a:cubicBezTo>
                  <a:pt x="4469930" y="1465565"/>
                  <a:pt x="4469154" y="1484966"/>
                  <a:pt x="4474086" y="1502229"/>
                </a:cubicBezTo>
                <a:cubicBezTo>
                  <a:pt x="4482586" y="1531977"/>
                  <a:pt x="4490375" y="1557706"/>
                  <a:pt x="4513275" y="1580606"/>
                </a:cubicBezTo>
                <a:cubicBezTo>
                  <a:pt x="4538599" y="1605930"/>
                  <a:pt x="4559777" y="1609170"/>
                  <a:pt x="4591652" y="1619794"/>
                </a:cubicBezTo>
                <a:cubicBezTo>
                  <a:pt x="4600361" y="1645920"/>
                  <a:pt x="4620819" y="1670801"/>
                  <a:pt x="4617778" y="1698172"/>
                </a:cubicBezTo>
                <a:cubicBezTo>
                  <a:pt x="4601674" y="1843109"/>
                  <a:pt x="4617184" y="1778330"/>
                  <a:pt x="4578589" y="1894114"/>
                </a:cubicBezTo>
                <a:lnTo>
                  <a:pt x="4552463" y="1972492"/>
                </a:lnTo>
                <a:lnTo>
                  <a:pt x="4539400" y="2011680"/>
                </a:lnTo>
                <a:cubicBezTo>
                  <a:pt x="4541712" y="2041738"/>
                  <a:pt x="4524277" y="2177236"/>
                  <a:pt x="4578589" y="2220686"/>
                </a:cubicBezTo>
                <a:cubicBezTo>
                  <a:pt x="4589341" y="2229288"/>
                  <a:pt x="4604538" y="2229966"/>
                  <a:pt x="4617778" y="2233749"/>
                </a:cubicBezTo>
                <a:cubicBezTo>
                  <a:pt x="4635040" y="2238681"/>
                  <a:pt x="4652612" y="2242458"/>
                  <a:pt x="4670029" y="2246812"/>
                </a:cubicBezTo>
                <a:cubicBezTo>
                  <a:pt x="4678738" y="2272938"/>
                  <a:pt x="4691628" y="2298025"/>
                  <a:pt x="4696155" y="2325189"/>
                </a:cubicBezTo>
                <a:cubicBezTo>
                  <a:pt x="4700669" y="2352271"/>
                  <a:pt x="4710590" y="2424643"/>
                  <a:pt x="4722280" y="2455817"/>
                </a:cubicBezTo>
                <a:cubicBezTo>
                  <a:pt x="4729117" y="2474050"/>
                  <a:pt x="4741174" y="2489989"/>
                  <a:pt x="4748406" y="2508069"/>
                </a:cubicBezTo>
                <a:cubicBezTo>
                  <a:pt x="4758634" y="2533638"/>
                  <a:pt x="4765823" y="2560320"/>
                  <a:pt x="4774532" y="2586446"/>
                </a:cubicBezTo>
                <a:cubicBezTo>
                  <a:pt x="4778886" y="2599509"/>
                  <a:pt x="4777859" y="2615898"/>
                  <a:pt x="4787595" y="2625634"/>
                </a:cubicBezTo>
                <a:lnTo>
                  <a:pt x="4826783" y="2664823"/>
                </a:lnTo>
                <a:cubicBezTo>
                  <a:pt x="4808558" y="2774172"/>
                  <a:pt x="4828412" y="2721162"/>
                  <a:pt x="4761469" y="2821577"/>
                </a:cubicBezTo>
                <a:cubicBezTo>
                  <a:pt x="4746193" y="2844491"/>
                  <a:pt x="4709218" y="2838994"/>
                  <a:pt x="4683092" y="2847703"/>
                </a:cubicBezTo>
                <a:lnTo>
                  <a:pt x="4643903" y="2860766"/>
                </a:lnTo>
                <a:cubicBezTo>
                  <a:pt x="4635195" y="2847703"/>
                  <a:pt x="4624799" y="2835619"/>
                  <a:pt x="4617778" y="2821577"/>
                </a:cubicBezTo>
                <a:cubicBezTo>
                  <a:pt x="4611620" y="2809261"/>
                  <a:pt x="4614451" y="2792125"/>
                  <a:pt x="4604715" y="2782389"/>
                </a:cubicBezTo>
                <a:cubicBezTo>
                  <a:pt x="4594978" y="2772653"/>
                  <a:pt x="4579028" y="2772026"/>
                  <a:pt x="4565526" y="2769326"/>
                </a:cubicBezTo>
                <a:cubicBezTo>
                  <a:pt x="4535334" y="2763288"/>
                  <a:pt x="4504566" y="2760617"/>
                  <a:pt x="4474086" y="2756263"/>
                </a:cubicBezTo>
                <a:cubicBezTo>
                  <a:pt x="4362405" y="2719036"/>
                  <a:pt x="4423035" y="2733553"/>
                  <a:pt x="4291206" y="2717074"/>
                </a:cubicBezTo>
                <a:cubicBezTo>
                  <a:pt x="4197227" y="2685749"/>
                  <a:pt x="4314609" y="2723762"/>
                  <a:pt x="4199766" y="2690949"/>
                </a:cubicBezTo>
                <a:cubicBezTo>
                  <a:pt x="4186527" y="2687166"/>
                  <a:pt x="4172615" y="2684573"/>
                  <a:pt x="4160578" y="2677886"/>
                </a:cubicBezTo>
                <a:cubicBezTo>
                  <a:pt x="4025832" y="2603027"/>
                  <a:pt x="4131683" y="2642127"/>
                  <a:pt x="4043012" y="2612572"/>
                </a:cubicBezTo>
                <a:cubicBezTo>
                  <a:pt x="3980838" y="2571123"/>
                  <a:pt x="4028256" y="2596389"/>
                  <a:pt x="3951572" y="2573383"/>
                </a:cubicBezTo>
                <a:cubicBezTo>
                  <a:pt x="3925195" y="2565470"/>
                  <a:pt x="3900359" y="2551784"/>
                  <a:pt x="3873195" y="2547257"/>
                </a:cubicBezTo>
                <a:lnTo>
                  <a:pt x="3794818" y="2534194"/>
                </a:lnTo>
                <a:cubicBezTo>
                  <a:pt x="3764387" y="2529512"/>
                  <a:pt x="3733671" y="2526640"/>
                  <a:pt x="3703378" y="2521132"/>
                </a:cubicBezTo>
                <a:cubicBezTo>
                  <a:pt x="3685714" y="2517920"/>
                  <a:pt x="3668543" y="2512423"/>
                  <a:pt x="3651126" y="2508069"/>
                </a:cubicBezTo>
                <a:cubicBezTo>
                  <a:pt x="3642417" y="2495006"/>
                  <a:pt x="3640096" y="2473193"/>
                  <a:pt x="3625000" y="2468880"/>
                </a:cubicBezTo>
                <a:cubicBezTo>
                  <a:pt x="3554888" y="2448848"/>
                  <a:pt x="3564305" y="2496795"/>
                  <a:pt x="3520498" y="2521132"/>
                </a:cubicBezTo>
                <a:cubicBezTo>
                  <a:pt x="3496424" y="2534506"/>
                  <a:pt x="3468246" y="2538549"/>
                  <a:pt x="3442120" y="2547257"/>
                </a:cubicBezTo>
                <a:lnTo>
                  <a:pt x="3363743" y="2573383"/>
                </a:lnTo>
                <a:lnTo>
                  <a:pt x="3324555" y="2586446"/>
                </a:lnTo>
                <a:cubicBezTo>
                  <a:pt x="3315846" y="2599509"/>
                  <a:pt x="3310244" y="2615296"/>
                  <a:pt x="3298429" y="2625634"/>
                </a:cubicBezTo>
                <a:cubicBezTo>
                  <a:pt x="3274799" y="2646311"/>
                  <a:pt x="3246178" y="2660469"/>
                  <a:pt x="3220052" y="2677886"/>
                </a:cubicBezTo>
                <a:cubicBezTo>
                  <a:pt x="3201578" y="2690202"/>
                  <a:pt x="3176158" y="2685107"/>
                  <a:pt x="3154738" y="2690949"/>
                </a:cubicBezTo>
                <a:cubicBezTo>
                  <a:pt x="3128169" y="2698195"/>
                  <a:pt x="3100992" y="2704758"/>
                  <a:pt x="3076360" y="2717074"/>
                </a:cubicBezTo>
                <a:cubicBezTo>
                  <a:pt x="3058943" y="2725783"/>
                  <a:pt x="3042189" y="2735968"/>
                  <a:pt x="3024109" y="2743200"/>
                </a:cubicBezTo>
                <a:cubicBezTo>
                  <a:pt x="2998540" y="2753428"/>
                  <a:pt x="2945732" y="2769326"/>
                  <a:pt x="2945732" y="2769326"/>
                </a:cubicBezTo>
                <a:cubicBezTo>
                  <a:pt x="2919606" y="2791097"/>
                  <a:pt x="2894199" y="2813761"/>
                  <a:pt x="2867355" y="2834640"/>
                </a:cubicBezTo>
                <a:cubicBezTo>
                  <a:pt x="2854962" y="2844279"/>
                  <a:pt x="2839268" y="2849665"/>
                  <a:pt x="2828166" y="2860766"/>
                </a:cubicBezTo>
                <a:cubicBezTo>
                  <a:pt x="2817065" y="2871867"/>
                  <a:pt x="2813141" y="2888853"/>
                  <a:pt x="2802040" y="2899954"/>
                </a:cubicBezTo>
                <a:cubicBezTo>
                  <a:pt x="2790939" y="2911055"/>
                  <a:pt x="2774913" y="2916029"/>
                  <a:pt x="2762852" y="2926080"/>
                </a:cubicBezTo>
                <a:cubicBezTo>
                  <a:pt x="2725133" y="2957513"/>
                  <a:pt x="2723227" y="2965923"/>
                  <a:pt x="2697538" y="3004457"/>
                </a:cubicBezTo>
                <a:cubicBezTo>
                  <a:pt x="2783597" y="3033144"/>
                  <a:pt x="2698563" y="3019313"/>
                  <a:pt x="2749789" y="2978332"/>
                </a:cubicBezTo>
                <a:cubicBezTo>
                  <a:pt x="2763808" y="2967117"/>
                  <a:pt x="2784623" y="2969623"/>
                  <a:pt x="2802040" y="2965269"/>
                </a:cubicBezTo>
                <a:cubicBezTo>
                  <a:pt x="2832520" y="2969623"/>
                  <a:pt x="2863479" y="2971409"/>
                  <a:pt x="2893480" y="2978332"/>
                </a:cubicBezTo>
                <a:cubicBezTo>
                  <a:pt x="2964670" y="2994760"/>
                  <a:pt x="2960930" y="3007800"/>
                  <a:pt x="3024109" y="3017520"/>
                </a:cubicBezTo>
                <a:cubicBezTo>
                  <a:pt x="3063080" y="3023516"/>
                  <a:pt x="3102486" y="3026229"/>
                  <a:pt x="3141675" y="3030583"/>
                </a:cubicBezTo>
                <a:cubicBezTo>
                  <a:pt x="3146029" y="3043646"/>
                  <a:pt x="3148580" y="3057456"/>
                  <a:pt x="3154738" y="3069772"/>
                </a:cubicBezTo>
                <a:cubicBezTo>
                  <a:pt x="3161759" y="3083814"/>
                  <a:pt x="3178916" y="3093382"/>
                  <a:pt x="3180863" y="3108960"/>
                </a:cubicBezTo>
                <a:cubicBezTo>
                  <a:pt x="3183617" y="3130991"/>
                  <a:pt x="3178815" y="3154997"/>
                  <a:pt x="3167800" y="3174274"/>
                </a:cubicBezTo>
                <a:cubicBezTo>
                  <a:pt x="3143394" y="3216984"/>
                  <a:pt x="3024692" y="3211947"/>
                  <a:pt x="3011046" y="3213463"/>
                </a:cubicBezTo>
                <a:cubicBezTo>
                  <a:pt x="3006692" y="3226526"/>
                  <a:pt x="3004141" y="3240336"/>
                  <a:pt x="2997983" y="3252652"/>
                </a:cubicBezTo>
                <a:cubicBezTo>
                  <a:pt x="2940720" y="3367178"/>
                  <a:pt x="2941631" y="3363306"/>
                  <a:pt x="2893480" y="3435532"/>
                </a:cubicBezTo>
                <a:cubicBezTo>
                  <a:pt x="2877664" y="3482982"/>
                  <a:pt x="2880418" y="3488489"/>
                  <a:pt x="2880418" y="3448594"/>
                </a:cubicBezTo>
              </a:path>
            </a:pathLst>
          </a:custGeom>
          <a:ln w="57150">
            <a:solidFill>
              <a:schemeClr val="accent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1500166" y="4929198"/>
            <a:ext cx="1643074" cy="615553"/>
          </a:xfrm>
          <a:prstGeom prst="rect">
            <a:avLst/>
          </a:prstGeom>
        </p:spPr>
        <p:txBody>
          <a:bodyPr wrap="square" lIns="0" tIns="0" rIns="0" bIns="0" rtlCol="0">
            <a:spAutoFit/>
          </a:bodyPr>
          <a:lstStyle/>
          <a:p>
            <a:r>
              <a:rPr lang="en-IN" sz="2000" b="1" i="1" dirty="0" smtClean="0">
                <a:solidFill>
                  <a:schemeClr val="accent2">
                    <a:lumMod val="40000"/>
                    <a:lumOff val="60000"/>
                  </a:schemeClr>
                </a:solidFill>
              </a:rPr>
              <a:t>KARNATAKA</a:t>
            </a:r>
          </a:p>
          <a:p>
            <a:pPr algn="ctr"/>
            <a:r>
              <a:rPr lang="en-IN" sz="2000" b="1" i="1" dirty="0" smtClean="0">
                <a:solidFill>
                  <a:schemeClr val="accent2">
                    <a:lumMod val="40000"/>
                    <a:lumOff val="60000"/>
                  </a:schemeClr>
                </a:solidFill>
              </a:rPr>
              <a:t>STATE</a:t>
            </a:r>
            <a:endParaRPr lang="en-US" sz="2000" b="1" i="1" dirty="0" err="1" smtClean="0">
              <a:solidFill>
                <a:schemeClr val="accent2">
                  <a:lumMod val="40000"/>
                  <a:lumOff val="60000"/>
                </a:schemeClr>
              </a:solidFill>
            </a:endParaRPr>
          </a:p>
        </p:txBody>
      </p:sp>
      <p:sp>
        <p:nvSpPr>
          <p:cNvPr id="8" name="TextBox 7"/>
          <p:cNvSpPr txBox="1"/>
          <p:nvPr/>
        </p:nvSpPr>
        <p:spPr>
          <a:xfrm>
            <a:off x="2000232" y="2214554"/>
            <a:ext cx="428628" cy="276999"/>
          </a:xfrm>
          <a:prstGeom prst="rect">
            <a:avLst/>
          </a:prstGeom>
        </p:spPr>
        <p:txBody>
          <a:bodyPr wrap="square" lIns="0" tIns="0" rIns="0" bIns="0" rtlCol="0">
            <a:spAutoFit/>
          </a:bodyPr>
          <a:lstStyle/>
          <a:p>
            <a:r>
              <a:rPr lang="en-IN" b="1" dirty="0" smtClean="0">
                <a:solidFill>
                  <a:srgbClr val="FF0000"/>
                </a:solidFill>
              </a:rPr>
              <a:t>SH</a:t>
            </a:r>
            <a:endParaRPr lang="en-US" b="1" dirty="0" err="1" smtClean="0">
              <a:solidFill>
                <a:srgbClr val="FF0000"/>
              </a:solidFill>
            </a:endParaRPr>
          </a:p>
        </p:txBody>
      </p:sp>
      <p:sp>
        <p:nvSpPr>
          <p:cNvPr id="10" name="TextBox 9"/>
          <p:cNvSpPr txBox="1"/>
          <p:nvPr/>
        </p:nvSpPr>
        <p:spPr>
          <a:xfrm>
            <a:off x="1643042" y="5500702"/>
            <a:ext cx="428628" cy="276999"/>
          </a:xfrm>
          <a:prstGeom prst="rect">
            <a:avLst/>
          </a:prstGeom>
        </p:spPr>
        <p:txBody>
          <a:bodyPr wrap="square" lIns="0" tIns="0" rIns="0" bIns="0" rtlCol="0">
            <a:spAutoFit/>
          </a:bodyPr>
          <a:lstStyle/>
          <a:p>
            <a:r>
              <a:rPr lang="en-IN" b="1" dirty="0" smtClean="0">
                <a:solidFill>
                  <a:srgbClr val="0070C0"/>
                </a:solidFill>
              </a:rPr>
              <a:t>SH</a:t>
            </a:r>
            <a:endParaRPr lang="en-US" b="1" dirty="0" err="1" smtClean="0">
              <a:solidFill>
                <a:srgbClr val="0070C0"/>
              </a:solidFill>
            </a:endParaRPr>
          </a:p>
        </p:txBody>
      </p:sp>
      <p:pic>
        <p:nvPicPr>
          <p:cNvPr id="12" name="Picture 11" descr="Screenshot_20190624-090802.jpg"/>
          <p:cNvPicPr>
            <a:picLocks noChangeAspect="1"/>
          </p:cNvPicPr>
          <p:nvPr/>
        </p:nvPicPr>
        <p:blipFill>
          <a:blip r:embed="rId4" cstate="print"/>
          <a:stretch>
            <a:fillRect/>
          </a:stretch>
        </p:blipFill>
        <p:spPr>
          <a:xfrm>
            <a:off x="6064761" y="670709"/>
            <a:ext cx="3079271" cy="2329663"/>
          </a:xfrm>
          <a:prstGeom prst="rect">
            <a:avLst/>
          </a:prstGeom>
        </p:spPr>
      </p:pic>
    </p:spTree>
    <p:extLst>
      <p:ext uri="{BB962C8B-B14F-4D97-AF65-F5344CB8AC3E}">
        <p14:creationId xmlns:p14="http://schemas.microsoft.com/office/powerpoint/2010/main" xmlns="" val="270973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45" y="314395"/>
            <a:ext cx="7360920" cy="369332"/>
          </a:xfrm>
        </p:spPr>
        <p:txBody>
          <a:bodyPr/>
          <a:lstStyle/>
          <a:p>
            <a:r>
              <a:rPr lang="en-IN" sz="2400" dirty="0"/>
              <a:t>PROCESS OF PREPARATION OF LAND USE MAP</a:t>
            </a:r>
          </a:p>
        </p:txBody>
      </p:sp>
      <p:sp>
        <p:nvSpPr>
          <p:cNvPr id="3" name="Text Placeholder 2"/>
          <p:cNvSpPr>
            <a:spLocks noGrp="1"/>
          </p:cNvSpPr>
          <p:nvPr>
            <p:ph type="body" sz="quarter" idx="10"/>
          </p:nvPr>
        </p:nvSpPr>
        <p:spPr>
          <a:xfrm>
            <a:off x="286037" y="6271147"/>
            <a:ext cx="8443093" cy="334963"/>
          </a:xfrm>
        </p:spPr>
        <p:txBody>
          <a:bodyPr/>
          <a:lstStyle/>
          <a:p>
            <a:endParaRPr lang="en-IN">
              <a:solidFill>
                <a:schemeClr val="bg1"/>
              </a:solidFill>
            </a:endParaRPr>
          </a:p>
        </p:txBody>
      </p:sp>
      <p:sp>
        <p:nvSpPr>
          <p:cNvPr id="5" name="Slide Number Placeholder 4"/>
          <p:cNvSpPr>
            <a:spLocks noGrp="1"/>
          </p:cNvSpPr>
          <p:nvPr>
            <p:ph type="sldNum" sz="quarter" idx="12"/>
          </p:nvPr>
        </p:nvSpPr>
        <p:spPr>
          <a:xfrm>
            <a:off x="7596553" y="6486794"/>
            <a:ext cx="164541" cy="161583"/>
          </a:xfrm>
        </p:spPr>
        <p:txBody>
          <a:bodyPr/>
          <a:lstStyle/>
          <a:p>
            <a:fld id="{4CDAAFD6-C596-4FF4-9C1F-F5695FC727F4}" type="slidenum">
              <a:rPr lang="en-US" altLang="en-US" sz="1050" smtClean="0">
                <a:solidFill>
                  <a:schemeClr val="bg1"/>
                </a:solidFill>
              </a:rPr>
              <a:pPr/>
              <a:t>11</a:t>
            </a:fld>
            <a:endParaRPr lang="en-US" altLang="en-US" sz="105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8209" y="815197"/>
            <a:ext cx="8244408" cy="583166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8209" y="815197"/>
            <a:ext cx="8244408" cy="5831668"/>
          </a:xfrm>
          <a:prstGeom prst="rect">
            <a:avLst/>
          </a:prstGeom>
        </p:spPr>
      </p:pic>
      <p:sp>
        <p:nvSpPr>
          <p:cNvPr id="8" name="TextBox 7"/>
          <p:cNvSpPr txBox="1"/>
          <p:nvPr/>
        </p:nvSpPr>
        <p:spPr>
          <a:xfrm>
            <a:off x="827584" y="4959607"/>
            <a:ext cx="2592288" cy="215444"/>
          </a:xfrm>
          <a:prstGeom prst="rect">
            <a:avLst/>
          </a:prstGeom>
        </p:spPr>
        <p:txBody>
          <a:bodyPr wrap="square" lIns="0" tIns="0" rIns="0" bIns="0" rtlCol="0">
            <a:spAutoFit/>
          </a:bodyPr>
          <a:lstStyle/>
          <a:p>
            <a:r>
              <a:rPr lang="en-IN" sz="1400" b="1" dirty="0">
                <a:solidFill>
                  <a:schemeClr val="bg1"/>
                </a:solidFill>
              </a:rPr>
              <a:t>Kambadur Cluster 397 Sq.km</a:t>
            </a:r>
          </a:p>
        </p:txBody>
      </p:sp>
      <p:cxnSp>
        <p:nvCxnSpPr>
          <p:cNvPr id="10" name="Straight Connector 9"/>
          <p:cNvCxnSpPr/>
          <p:nvPr/>
        </p:nvCxnSpPr>
        <p:spPr>
          <a:xfrm>
            <a:off x="549077" y="5057768"/>
            <a:ext cx="216024" cy="0"/>
          </a:xfrm>
          <a:prstGeom prst="line">
            <a:avLst/>
          </a:prstGeom>
          <a:ln w="38100">
            <a:solidFill>
              <a:srgbClr val="5B1974"/>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8209" y="815197"/>
            <a:ext cx="8244408" cy="5831668"/>
          </a:xfrm>
          <a:prstGeom prst="rect">
            <a:avLst/>
          </a:prstGeom>
        </p:spPr>
      </p:pic>
      <p:sp>
        <p:nvSpPr>
          <p:cNvPr id="13" name="TextBox 12"/>
          <p:cNvSpPr txBox="1"/>
          <p:nvPr/>
        </p:nvSpPr>
        <p:spPr>
          <a:xfrm>
            <a:off x="592225" y="5157192"/>
            <a:ext cx="2160240" cy="215444"/>
          </a:xfrm>
          <a:prstGeom prst="rect">
            <a:avLst/>
          </a:prstGeom>
        </p:spPr>
        <p:txBody>
          <a:bodyPr wrap="square" lIns="0" tIns="0" rIns="0" bIns="0" rtlCol="0">
            <a:spAutoFit/>
          </a:bodyPr>
          <a:lstStyle/>
          <a:p>
            <a:r>
              <a:rPr lang="en-IN" sz="1400" dirty="0">
                <a:solidFill>
                  <a:schemeClr val="bg1"/>
                </a:solidFill>
              </a:rPr>
              <a:t>965 Grids of 1km x 1km</a:t>
            </a:r>
          </a:p>
        </p:txBody>
      </p:sp>
      <p:pic>
        <p:nvPicPr>
          <p:cNvPr id="14" name="Picture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8209" y="815197"/>
            <a:ext cx="8244408" cy="5831668"/>
          </a:xfrm>
          <a:prstGeom prst="rect">
            <a:avLst/>
          </a:prstGeom>
        </p:spPr>
      </p:pic>
      <p:sp>
        <p:nvSpPr>
          <p:cNvPr id="15" name="TextBox 14"/>
          <p:cNvSpPr txBox="1"/>
          <p:nvPr/>
        </p:nvSpPr>
        <p:spPr>
          <a:xfrm>
            <a:off x="592225" y="5372636"/>
            <a:ext cx="1872208" cy="215444"/>
          </a:xfrm>
          <a:prstGeom prst="rect">
            <a:avLst/>
          </a:prstGeom>
        </p:spPr>
        <p:txBody>
          <a:bodyPr wrap="square" lIns="0" tIns="0" rIns="0" bIns="0" rtlCol="0">
            <a:spAutoFit/>
          </a:bodyPr>
          <a:lstStyle/>
          <a:p>
            <a:r>
              <a:rPr lang="en-IN" sz="1400" dirty="0">
                <a:solidFill>
                  <a:schemeClr val="bg1"/>
                </a:solidFill>
              </a:rPr>
              <a:t>Cadastral Boundaries </a:t>
            </a:r>
          </a:p>
        </p:txBody>
      </p:sp>
      <p:pic>
        <p:nvPicPr>
          <p:cNvPr id="16" name="Picture 1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48209" y="812808"/>
            <a:ext cx="8244408" cy="5831668"/>
          </a:xfrm>
          <a:prstGeom prst="rect">
            <a:avLst/>
          </a:prstGeom>
        </p:spPr>
      </p:pic>
      <p:sp>
        <p:nvSpPr>
          <p:cNvPr id="17" name="TextBox 16"/>
          <p:cNvSpPr txBox="1"/>
          <p:nvPr/>
        </p:nvSpPr>
        <p:spPr>
          <a:xfrm>
            <a:off x="599706" y="5580373"/>
            <a:ext cx="2366456" cy="215444"/>
          </a:xfrm>
          <a:prstGeom prst="rect">
            <a:avLst/>
          </a:prstGeom>
        </p:spPr>
        <p:txBody>
          <a:bodyPr wrap="square" lIns="0" tIns="0" rIns="0" bIns="0" rtlCol="0">
            <a:spAutoFit/>
          </a:bodyPr>
          <a:lstStyle/>
          <a:p>
            <a:r>
              <a:rPr lang="en-IN" sz="1400" dirty="0">
                <a:solidFill>
                  <a:schemeClr val="bg1"/>
                </a:solidFill>
              </a:rPr>
              <a:t>12 Gram Panchayats</a:t>
            </a:r>
          </a:p>
        </p:txBody>
      </p:sp>
      <p:pic>
        <p:nvPicPr>
          <p:cNvPr id="18" name="Picture 1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48209" y="812808"/>
            <a:ext cx="8244408" cy="5831668"/>
          </a:xfrm>
          <a:prstGeom prst="rect">
            <a:avLst/>
          </a:prstGeom>
        </p:spPr>
      </p:pic>
      <p:sp>
        <p:nvSpPr>
          <p:cNvPr id="19" name="TextBox 18"/>
          <p:cNvSpPr txBox="1"/>
          <p:nvPr/>
        </p:nvSpPr>
        <p:spPr>
          <a:xfrm>
            <a:off x="607187" y="5777601"/>
            <a:ext cx="2366456" cy="215444"/>
          </a:xfrm>
          <a:prstGeom prst="rect">
            <a:avLst/>
          </a:prstGeom>
        </p:spPr>
        <p:txBody>
          <a:bodyPr wrap="square" lIns="0" tIns="0" rIns="0" bIns="0" rtlCol="0">
            <a:spAutoFit/>
          </a:bodyPr>
          <a:lstStyle/>
          <a:p>
            <a:r>
              <a:rPr lang="en-IN" sz="1400" dirty="0">
                <a:solidFill>
                  <a:schemeClr val="bg1"/>
                </a:solidFill>
              </a:rPr>
              <a:t>42 Habitations</a:t>
            </a:r>
          </a:p>
        </p:txBody>
      </p:sp>
      <p:sp>
        <p:nvSpPr>
          <p:cNvPr id="9" name="Oval 8"/>
          <p:cNvSpPr/>
          <p:nvPr/>
        </p:nvSpPr>
        <p:spPr>
          <a:xfrm>
            <a:off x="5652120" y="1988840"/>
            <a:ext cx="720080" cy="720080"/>
          </a:xfrm>
          <a:prstGeom prst="ellipse">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IN" b="1" dirty="0" err="1">
              <a:solidFill>
                <a:schemeClr val="tx1"/>
              </a:solidFill>
            </a:endParaRPr>
          </a:p>
        </p:txBody>
      </p:sp>
      <p:sp>
        <p:nvSpPr>
          <p:cNvPr id="21" name="Oval 20"/>
          <p:cNvSpPr/>
          <p:nvPr/>
        </p:nvSpPr>
        <p:spPr>
          <a:xfrm>
            <a:off x="3714744" y="3714752"/>
            <a:ext cx="1785950" cy="1785950"/>
          </a:xfrm>
          <a:prstGeom prst="ellipse">
            <a:avLst/>
          </a:prstGeom>
          <a:noFill/>
          <a:ln w="3810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smtClean="0">
              <a:solidFill>
                <a:schemeClr val="tx1"/>
              </a:solidFill>
            </a:endParaRPr>
          </a:p>
        </p:txBody>
      </p:sp>
    </p:spTree>
    <p:extLst>
      <p:ext uri="{BB962C8B-B14F-4D97-AF65-F5344CB8AC3E}">
        <p14:creationId xmlns:p14="http://schemas.microsoft.com/office/powerpoint/2010/main" xmlns="" val="78234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dissolve">
                                      <p:cBhvr>
                                        <p:cTn id="50" dur="500"/>
                                        <p:tgtEl>
                                          <p:spTgt spid="17"/>
                                        </p:tgtEl>
                                      </p:cBhvr>
                                    </p:animEffect>
                                  </p:childTnLst>
                                </p:cTn>
                              </p:par>
                              <p:par>
                                <p:cTn id="51" presetID="9"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dissolv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dissolve">
                                      <p:cBhvr>
                                        <p:cTn id="58" dur="500"/>
                                        <p:tgtEl>
                                          <p:spTgt spid="18"/>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dissolv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3" grpId="1"/>
      <p:bldP spid="15" grpId="0"/>
      <p:bldP spid="15" grpId="1"/>
      <p:bldP spid="17" grpId="0"/>
      <p:bldP spid="19"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37743" y="196330"/>
            <a:ext cx="7360920" cy="369332"/>
          </a:xfrm>
        </p:spPr>
        <p:txBody>
          <a:bodyPr/>
          <a:lstStyle/>
          <a:p>
            <a:r>
              <a:rPr lang="en-IN" sz="2400" dirty="0"/>
              <a:t>PROCESS OF PREPARATION OF LAND USE MAP</a:t>
            </a:r>
          </a:p>
        </p:txBody>
      </p:sp>
      <p:sp>
        <p:nvSpPr>
          <p:cNvPr id="5" name="Slide Number Placeholder 4"/>
          <p:cNvSpPr>
            <a:spLocks noGrp="1"/>
          </p:cNvSpPr>
          <p:nvPr>
            <p:ph type="sldNum" sz="quarter" idx="12"/>
          </p:nvPr>
        </p:nvSpPr>
        <p:spPr/>
        <p:txBody>
          <a:bodyPr/>
          <a:lstStyle/>
          <a:p>
            <a:fld id="{24E1A5DC-2BDF-4CC0-A354-6A15BA4454D3}" type="slidenum">
              <a:rPr lang="en-US" altLang="en-US"/>
              <a:pPr/>
              <a:t>12</a:t>
            </a:fld>
            <a:endParaRPr lang="en-US"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7743" y="837030"/>
            <a:ext cx="8143093" cy="5760003"/>
          </a:xfrm>
          <a:prstGeom prst="rect">
            <a:avLst/>
          </a:prstGeom>
        </p:spPr>
      </p:pic>
      <p:sp>
        <p:nvSpPr>
          <p:cNvPr id="2" name="Oval 1"/>
          <p:cNvSpPr/>
          <p:nvPr/>
        </p:nvSpPr>
        <p:spPr>
          <a:xfrm>
            <a:off x="4716016" y="1628800"/>
            <a:ext cx="1296144" cy="1224136"/>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a:solidFill>
                <a:schemeClr val="tx1"/>
              </a:solidFill>
            </a:endParaRPr>
          </a:p>
        </p:txBody>
      </p:sp>
    </p:spTree>
    <p:extLst>
      <p:ext uri="{BB962C8B-B14F-4D97-AF65-F5344CB8AC3E}">
        <p14:creationId xmlns:p14="http://schemas.microsoft.com/office/powerpoint/2010/main" xmlns="" val="140565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648" y="22028"/>
            <a:ext cx="10345911" cy="738664"/>
          </a:xfrm>
        </p:spPr>
        <p:txBody>
          <a:bodyPr/>
          <a:lstStyle/>
          <a:p>
            <a:pPr algn="r"/>
            <a:r>
              <a:rPr lang="en-IN" altLang="en-US" sz="2400" dirty="0"/>
              <a:t>LANDUSE SURVEY(Ground Verification&amp; Household surveys)</a:t>
            </a:r>
            <a:br>
              <a:rPr lang="en-IN" altLang="en-US" sz="2400" dirty="0"/>
            </a:br>
            <a:r>
              <a:rPr lang="en-IN" altLang="en-US" sz="2400" dirty="0"/>
              <a:t>-KARTHANAPARTHI (</a:t>
            </a:r>
            <a:r>
              <a:rPr lang="en-IN" altLang="en-US" sz="2400" dirty="0" err="1"/>
              <a:t>Kambadur</a:t>
            </a:r>
            <a:r>
              <a:rPr lang="en-IN" altLang="en-US" sz="2400" dirty="0"/>
              <a:t> Cluster)</a:t>
            </a:r>
            <a:r>
              <a:rPr lang="en-IN" altLang="en-US" dirty="0"/>
              <a:t> </a:t>
            </a:r>
            <a:endParaRPr lang="en-IN" dirty="0"/>
          </a:p>
        </p:txBody>
      </p:sp>
      <p:sp>
        <p:nvSpPr>
          <p:cNvPr id="5" name="Slide Number Placeholder 4"/>
          <p:cNvSpPr>
            <a:spLocks noGrp="1"/>
          </p:cNvSpPr>
          <p:nvPr>
            <p:ph type="sldNum" sz="quarter" idx="12"/>
          </p:nvPr>
        </p:nvSpPr>
        <p:spPr/>
        <p:txBody>
          <a:bodyPr/>
          <a:lstStyle/>
          <a:p>
            <a:fld id="{24E1A5DC-2BDF-4CC0-A354-6A15BA4454D3}" type="slidenum">
              <a:rPr lang="en-US" altLang="en-US"/>
              <a:pPr/>
              <a:t>13</a:t>
            </a:fld>
            <a:endParaRPr lang="en-US" alt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58305" y="1119252"/>
            <a:ext cx="8985696" cy="5053924"/>
          </a:xfrm>
          <a:prstGeom prst="rect">
            <a:avLst/>
          </a:prstGeom>
          <a:ln w="19050">
            <a:solidFill>
              <a:schemeClr val="tx1"/>
            </a:solidFill>
          </a:ln>
        </p:spPr>
      </p:pic>
      <p:grpSp>
        <p:nvGrpSpPr>
          <p:cNvPr id="4" name="Group 3"/>
          <p:cNvGrpSpPr/>
          <p:nvPr/>
        </p:nvGrpSpPr>
        <p:grpSpPr>
          <a:xfrm>
            <a:off x="0" y="404663"/>
            <a:ext cx="2843808" cy="2136995"/>
            <a:chOff x="551643" y="1121735"/>
            <a:chExt cx="7992888" cy="5700541"/>
          </a:xfrm>
        </p:grpSpPr>
        <p:pic>
          <p:nvPicPr>
            <p:cNvPr id="7" name="Picture 6" descr="Kambadur G.P"/>
            <p:cNvPicPr>
              <a:picLocks noChangeAspect="1"/>
            </p:cNvPicPr>
            <p:nvPr/>
          </p:nvPicPr>
          <p:blipFill rotWithShape="1">
            <a:blip r:embed="rId3" cstate="screen">
              <a:extLst>
                <a:ext uri="{28A0092B-C50C-407E-A947-70E740481C1C}">
                  <a14:useLocalDpi xmlns:a14="http://schemas.microsoft.com/office/drawing/2010/main" xmlns=""/>
                </a:ext>
              </a:extLst>
            </a:blip>
            <a:srcRect t="11072"/>
            <a:stretch/>
          </p:blipFill>
          <p:spPr>
            <a:xfrm>
              <a:off x="551643" y="1121735"/>
              <a:ext cx="7992888" cy="5700541"/>
            </a:xfrm>
            <a:prstGeom prst="rect">
              <a:avLst/>
            </a:prstGeom>
          </p:spPr>
        </p:pic>
        <p:sp>
          <p:nvSpPr>
            <p:cNvPr id="3" name="Oval 2"/>
            <p:cNvSpPr/>
            <p:nvPr/>
          </p:nvSpPr>
          <p:spPr>
            <a:xfrm>
              <a:off x="1691680" y="1700808"/>
              <a:ext cx="5906983" cy="4464496"/>
            </a:xfrm>
            <a:prstGeom prst="ellipse">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a:solidFill>
                  <a:schemeClr val="tx1"/>
                </a:solidFill>
              </a:endParaRP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0" y="4642524"/>
            <a:ext cx="2764155" cy="2033023"/>
          </a:xfrm>
          <a:prstGeom prst="rect">
            <a:avLst/>
          </a:prstGeom>
        </p:spPr>
      </p:pic>
      <p:sp>
        <p:nvSpPr>
          <p:cNvPr id="10" name="Up Arrow 9"/>
          <p:cNvSpPr/>
          <p:nvPr/>
        </p:nvSpPr>
        <p:spPr>
          <a:xfrm rot="10800000">
            <a:off x="8711449" y="1389530"/>
            <a:ext cx="253039" cy="455294"/>
          </a:xfrm>
          <a:prstGeom prst="upArrow">
            <a:avLst/>
          </a:prstGeom>
          <a:solidFill>
            <a:schemeClr val="bg1"/>
          </a:solidFill>
        </p:spPr>
        <p:style>
          <a:lnRef idx="1">
            <a:schemeClr val="dk1"/>
          </a:lnRef>
          <a:fillRef idx="3">
            <a:schemeClr val="dk1"/>
          </a:fillRef>
          <a:effectRef idx="2">
            <a:schemeClr val="dk1"/>
          </a:effectRef>
          <a:fontRef idx="minor">
            <a:schemeClr val="lt1"/>
          </a:fontRef>
        </p:style>
        <p:txBody>
          <a:bodyPr wrap="square" lIns="45720" rIns="45720" rtlCol="0" anchor="ctr">
            <a:spAutoFit/>
          </a:bodyPr>
          <a:lstStyle/>
          <a:p>
            <a:pPr marL="342900" indent="-342900">
              <a:spcBef>
                <a:spcPts val="1200"/>
              </a:spcBef>
              <a:buClr>
                <a:schemeClr val="tx2"/>
              </a:buClr>
              <a:buFont typeface="Wingdings" panose="05000000000000000000" pitchFamily="2" charset="2"/>
              <a:buChar char="§"/>
            </a:pPr>
            <a:endParaRPr lang="en-US" b="1" dirty="0" err="1">
              <a:solidFill>
                <a:schemeClr val="bg1"/>
              </a:solidFill>
            </a:endParaRPr>
          </a:p>
        </p:txBody>
      </p:sp>
      <p:sp>
        <p:nvSpPr>
          <p:cNvPr id="6" name="TextBox 5"/>
          <p:cNvSpPr txBox="1"/>
          <p:nvPr/>
        </p:nvSpPr>
        <p:spPr>
          <a:xfrm>
            <a:off x="8763874" y="1811019"/>
            <a:ext cx="211055" cy="276999"/>
          </a:xfrm>
          <a:prstGeom prst="rect">
            <a:avLst/>
          </a:prstGeom>
        </p:spPr>
        <p:txBody>
          <a:bodyPr wrap="square" lIns="0" tIns="0" rIns="0" bIns="0" rtlCol="0">
            <a:spAutoFit/>
          </a:bodyPr>
          <a:lstStyle/>
          <a:p>
            <a:r>
              <a:rPr lang="en-US" dirty="0">
                <a:solidFill>
                  <a:srgbClr val="FF0000"/>
                </a:solidFill>
              </a:rPr>
              <a:t>N</a:t>
            </a:r>
          </a:p>
        </p:txBody>
      </p:sp>
      <p:sp>
        <p:nvSpPr>
          <p:cNvPr id="11" name="Oval 10"/>
          <p:cNvSpPr/>
          <p:nvPr/>
        </p:nvSpPr>
        <p:spPr>
          <a:xfrm>
            <a:off x="5508104" y="3645024"/>
            <a:ext cx="216024" cy="214834"/>
          </a:xfrm>
          <a:prstGeom prst="ellipse">
            <a:avLst/>
          </a:prstGeom>
          <a:solidFill>
            <a:srgbClr val="FF00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a:solidFill>
                <a:schemeClr val="tx1"/>
              </a:solidFill>
            </a:endParaRPr>
          </a:p>
        </p:txBody>
      </p:sp>
      <p:sp>
        <p:nvSpPr>
          <p:cNvPr id="12" name="Oval 11"/>
          <p:cNvSpPr/>
          <p:nvPr/>
        </p:nvSpPr>
        <p:spPr>
          <a:xfrm>
            <a:off x="4651153" y="4365104"/>
            <a:ext cx="216024" cy="214834"/>
          </a:xfrm>
          <a:prstGeom prst="ellipse">
            <a:avLst/>
          </a:prstGeom>
          <a:solidFill>
            <a:srgbClr val="FF00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a:solidFill>
                <a:schemeClr val="tx1"/>
              </a:solidFill>
            </a:endParaRPr>
          </a:p>
        </p:txBody>
      </p:sp>
      <p:sp>
        <p:nvSpPr>
          <p:cNvPr id="13" name="Oval 12"/>
          <p:cNvSpPr/>
          <p:nvPr/>
        </p:nvSpPr>
        <p:spPr>
          <a:xfrm>
            <a:off x="7020272" y="4257687"/>
            <a:ext cx="216024" cy="214834"/>
          </a:xfrm>
          <a:prstGeom prst="ellipse">
            <a:avLst/>
          </a:prstGeom>
          <a:solidFill>
            <a:srgbClr val="FF00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a:solidFill>
                <a:schemeClr val="tx1"/>
              </a:solidFill>
            </a:endParaRPr>
          </a:p>
        </p:txBody>
      </p:sp>
      <p:sp>
        <p:nvSpPr>
          <p:cNvPr id="20" name="Oval 19"/>
          <p:cNvSpPr/>
          <p:nvPr/>
        </p:nvSpPr>
        <p:spPr>
          <a:xfrm>
            <a:off x="5446448" y="2059887"/>
            <a:ext cx="216024" cy="214834"/>
          </a:xfrm>
          <a:prstGeom prst="ellipse">
            <a:avLst/>
          </a:prstGeom>
          <a:solidFill>
            <a:srgbClr val="FF00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a:solidFill>
                <a:schemeClr val="tx1"/>
              </a:solidFill>
            </a:endParaRPr>
          </a:p>
        </p:txBody>
      </p:sp>
      <p:sp>
        <p:nvSpPr>
          <p:cNvPr id="21" name="Oval 20"/>
          <p:cNvSpPr/>
          <p:nvPr/>
        </p:nvSpPr>
        <p:spPr>
          <a:xfrm>
            <a:off x="3707904" y="2636912"/>
            <a:ext cx="216024" cy="214834"/>
          </a:xfrm>
          <a:prstGeom prst="ellipse">
            <a:avLst/>
          </a:prstGeom>
          <a:solidFill>
            <a:srgbClr val="FF00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a:solidFill>
                <a:schemeClr val="tx1"/>
              </a:solidFill>
            </a:endParaRPr>
          </a:p>
        </p:txBody>
      </p:sp>
      <p:sp>
        <p:nvSpPr>
          <p:cNvPr id="26" name="Oval 25"/>
          <p:cNvSpPr/>
          <p:nvPr/>
        </p:nvSpPr>
        <p:spPr>
          <a:xfrm>
            <a:off x="2761012" y="1857954"/>
            <a:ext cx="216024" cy="214834"/>
          </a:xfrm>
          <a:prstGeom prst="ellipse">
            <a:avLst/>
          </a:prstGeom>
          <a:solidFill>
            <a:srgbClr val="FF00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a:solidFill>
                <a:schemeClr val="tx1"/>
              </a:solidFill>
            </a:endParaRPr>
          </a:p>
        </p:txBody>
      </p:sp>
      <p:sp>
        <p:nvSpPr>
          <p:cNvPr id="27" name="Oval 26"/>
          <p:cNvSpPr/>
          <p:nvPr/>
        </p:nvSpPr>
        <p:spPr>
          <a:xfrm>
            <a:off x="2195736" y="3537607"/>
            <a:ext cx="216024" cy="214834"/>
          </a:xfrm>
          <a:prstGeom prst="ellipse">
            <a:avLst/>
          </a:prstGeom>
          <a:solidFill>
            <a:srgbClr val="FF00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a:solidFill>
                <a:schemeClr val="tx1"/>
              </a:solidFill>
            </a:endParaRPr>
          </a:p>
        </p:txBody>
      </p:sp>
      <p:sp>
        <p:nvSpPr>
          <p:cNvPr id="28" name="Oval 27"/>
          <p:cNvSpPr/>
          <p:nvPr/>
        </p:nvSpPr>
        <p:spPr>
          <a:xfrm>
            <a:off x="7452320" y="4725144"/>
            <a:ext cx="216024" cy="214834"/>
          </a:xfrm>
          <a:prstGeom prst="ellipse">
            <a:avLst/>
          </a:prstGeom>
          <a:solidFill>
            <a:srgbClr val="FF0000"/>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a:solidFill>
                <a:schemeClr val="tx1"/>
              </a:solidFill>
            </a:endParaRPr>
          </a:p>
        </p:txBody>
      </p:sp>
      <p:sp>
        <p:nvSpPr>
          <p:cNvPr id="29" name="Oval 28"/>
          <p:cNvSpPr/>
          <p:nvPr/>
        </p:nvSpPr>
        <p:spPr>
          <a:xfrm>
            <a:off x="8547850" y="5301208"/>
            <a:ext cx="216024" cy="214834"/>
          </a:xfrm>
          <a:prstGeom prst="ellipse">
            <a:avLst/>
          </a:prstGeom>
          <a:solidFill>
            <a:srgbClr val="CC3399"/>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a:solidFill>
                <a:schemeClr val="tx1"/>
              </a:solidFill>
            </a:endParaRPr>
          </a:p>
        </p:txBody>
      </p:sp>
    </p:spTree>
    <p:extLst>
      <p:ext uri="{BB962C8B-B14F-4D97-AF65-F5344CB8AC3E}">
        <p14:creationId xmlns:p14="http://schemas.microsoft.com/office/powerpoint/2010/main" xmlns="" val="35338427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56" y="313795"/>
            <a:ext cx="7360920" cy="369332"/>
          </a:xfrm>
        </p:spPr>
        <p:txBody>
          <a:bodyPr/>
          <a:lstStyle/>
          <a:p>
            <a:r>
              <a:rPr lang="en-IN" sz="2400" dirty="0"/>
              <a:t>PREPARATION OF LAND USE MAP</a:t>
            </a:r>
          </a:p>
        </p:txBody>
      </p:sp>
      <p:sp>
        <p:nvSpPr>
          <p:cNvPr id="5" name="Slide Number Placeholder 4"/>
          <p:cNvSpPr>
            <a:spLocks noGrp="1"/>
          </p:cNvSpPr>
          <p:nvPr>
            <p:ph type="sldNum" sz="quarter" idx="12"/>
          </p:nvPr>
        </p:nvSpPr>
        <p:spPr>
          <a:xfrm>
            <a:off x="8944198" y="6659563"/>
            <a:ext cx="152755" cy="153888"/>
          </a:xfrm>
        </p:spPr>
        <p:txBody>
          <a:bodyPr/>
          <a:lstStyle/>
          <a:p>
            <a:fld id="{4CDAAFD6-C596-4FF4-9C1F-F5695FC727F4}" type="slidenum">
              <a:rPr lang="en-US" altLang="en-US" b="1" smtClean="0">
                <a:solidFill>
                  <a:schemeClr val="bg1"/>
                </a:solidFill>
              </a:rPr>
              <a:pPr/>
              <a:t>14</a:t>
            </a:fld>
            <a:endParaRPr lang="en-US" altLang="en-US" b="1">
              <a:solidFill>
                <a:schemeClr val="bg1"/>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xmlns="" val="0"/>
              </a:ext>
            </a:extLst>
          </a:blip>
          <a:srcRect t="1736"/>
          <a:stretch/>
        </p:blipFill>
        <p:spPr>
          <a:xfrm>
            <a:off x="237743" y="836712"/>
            <a:ext cx="8339800" cy="579487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7743" y="734322"/>
            <a:ext cx="8339800" cy="5897260"/>
          </a:xfrm>
          <a:prstGeom prst="rect">
            <a:avLst/>
          </a:prstGeom>
        </p:spPr>
      </p:pic>
      <p:sp>
        <p:nvSpPr>
          <p:cNvPr id="9" name="TextBox 8"/>
          <p:cNvSpPr txBox="1"/>
          <p:nvPr/>
        </p:nvSpPr>
        <p:spPr>
          <a:xfrm>
            <a:off x="827584" y="2852936"/>
            <a:ext cx="3508902" cy="276999"/>
          </a:xfrm>
          <a:prstGeom prst="rect">
            <a:avLst/>
          </a:prstGeom>
        </p:spPr>
        <p:txBody>
          <a:bodyPr wrap="square" lIns="0" tIns="0" rIns="0" bIns="0" rtlCol="0">
            <a:spAutoFit/>
          </a:bodyPr>
          <a:lstStyle/>
          <a:p>
            <a:r>
              <a:rPr lang="en-IN" b="1" dirty="0">
                <a:solidFill>
                  <a:schemeClr val="bg1"/>
                </a:solidFill>
              </a:rPr>
              <a:t>Total No. of 367 House holds</a:t>
            </a:r>
          </a:p>
        </p:txBody>
      </p:sp>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7743" y="734322"/>
            <a:ext cx="8339800" cy="5897260"/>
          </a:xfrm>
          <a:prstGeom prst="rect">
            <a:avLst/>
          </a:prstGeom>
        </p:spPr>
      </p:pic>
      <p:sp>
        <p:nvSpPr>
          <p:cNvPr id="11" name="TextBox 10"/>
          <p:cNvSpPr txBox="1"/>
          <p:nvPr/>
        </p:nvSpPr>
        <p:spPr>
          <a:xfrm>
            <a:off x="827583" y="3129935"/>
            <a:ext cx="3742829" cy="276999"/>
          </a:xfrm>
          <a:prstGeom prst="rect">
            <a:avLst/>
          </a:prstGeom>
        </p:spPr>
        <p:txBody>
          <a:bodyPr wrap="square" lIns="0" tIns="0" rIns="0" bIns="0" rtlCol="0">
            <a:spAutoFit/>
          </a:bodyPr>
          <a:lstStyle/>
          <a:p>
            <a:r>
              <a:rPr lang="en-IN" b="1" dirty="0">
                <a:solidFill>
                  <a:schemeClr val="bg1"/>
                </a:solidFill>
              </a:rPr>
              <a:t>Road Network of length 6.19 km</a:t>
            </a:r>
          </a:p>
        </p:txBody>
      </p:sp>
    </p:spTree>
    <p:extLst>
      <p:ext uri="{BB962C8B-B14F-4D97-AF65-F5344CB8AC3E}">
        <p14:creationId xmlns:p14="http://schemas.microsoft.com/office/powerpoint/2010/main" xmlns="" val="19474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AAFD6-C596-4FF4-9C1F-F5695FC727F4}" type="slidenum">
              <a:rPr lang="en-US" altLang="en-US" smtClean="0"/>
              <a:pPr/>
              <a:t>15</a:t>
            </a:fld>
            <a:endParaRPr lang="en-US" altLang="en-US"/>
          </a:p>
        </p:txBody>
      </p:sp>
      <p:pic>
        <p:nvPicPr>
          <p:cNvPr id="6" name="Picture 5" descr="kambadurELU1.jpg"/>
          <p:cNvPicPr>
            <a:picLocks noChangeAspect="1"/>
          </p:cNvPicPr>
          <p:nvPr/>
        </p:nvPicPr>
        <p:blipFill>
          <a:blip r:embed="rId2"/>
          <a:stretch>
            <a:fillRect/>
          </a:stretch>
        </p:blipFill>
        <p:spPr>
          <a:xfrm>
            <a:off x="0" y="196036"/>
            <a:ext cx="9144000" cy="6465928"/>
          </a:xfrm>
          <a:prstGeom prst="rect">
            <a:avLst/>
          </a:prstGeom>
        </p:spPr>
      </p:pic>
      <p:sp>
        <p:nvSpPr>
          <p:cNvPr id="7" name="Title 1"/>
          <p:cNvSpPr txBox="1">
            <a:spLocks/>
          </p:cNvSpPr>
          <p:nvPr/>
        </p:nvSpPr>
        <p:spPr>
          <a:xfrm>
            <a:off x="142844" y="-24"/>
            <a:ext cx="7360920" cy="323165"/>
          </a:xfrm>
          <a:prstGeom prst="rect">
            <a:avLst/>
          </a:prstGeom>
        </p:spPr>
        <p:txBody>
          <a:bodyPr wrap="square" lIns="0" tIns="0" rIns="0" bIns="0" anchor="ctr"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N" sz="2100" b="1" i="0" u="none" strike="noStrike" kern="1200" cap="none" spc="0" normalizeH="0" baseline="0" noProof="0" smtClean="0">
                <a:ln>
                  <a:noFill/>
                </a:ln>
                <a:solidFill>
                  <a:srgbClr val="D12435"/>
                </a:solidFill>
                <a:effectLst/>
                <a:uLnTx/>
                <a:uFillTx/>
                <a:latin typeface="Calibri" panose="020F0502020204030204" pitchFamily="34" charset="0"/>
                <a:ea typeface="MS PGothic" panose="020B0600070205080204" pitchFamily="34" charset="-128"/>
                <a:cs typeface="Arial" panose="020B0604020202020204" pitchFamily="34" charset="0"/>
              </a:rPr>
              <a:t>EXISTING LANDUSE MAP – Kambadur G.P</a:t>
            </a:r>
            <a:endParaRPr kumimoji="0" lang="en-IN" sz="2100" b="1" i="0" u="none" strike="noStrike" kern="1200" cap="none" spc="0" normalizeH="0" baseline="0" noProof="0" dirty="0">
              <a:ln>
                <a:noFill/>
              </a:ln>
              <a:solidFill>
                <a:srgbClr val="D12435"/>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EXISTING LANDUSE MAP – </a:t>
            </a:r>
            <a:r>
              <a:rPr lang="en-IN" dirty="0" err="1" smtClean="0"/>
              <a:t>Kambadur</a:t>
            </a:r>
            <a:r>
              <a:rPr lang="en-IN" dirty="0" smtClean="0"/>
              <a:t> G.P</a:t>
            </a:r>
            <a:endParaRPr lang="en-IN" dirty="0"/>
          </a:p>
        </p:txBody>
      </p:sp>
      <p:sp>
        <p:nvSpPr>
          <p:cNvPr id="5" name="Slide Number Placeholder 4"/>
          <p:cNvSpPr>
            <a:spLocks noGrp="1"/>
          </p:cNvSpPr>
          <p:nvPr>
            <p:ph type="sldNum" sz="quarter" idx="12"/>
          </p:nvPr>
        </p:nvSpPr>
        <p:spPr/>
        <p:txBody>
          <a:bodyPr/>
          <a:lstStyle/>
          <a:p>
            <a:fld id="{4CDAAFD6-C596-4FF4-9C1F-F5695FC727F4}" type="slidenum">
              <a:rPr lang="en-US" altLang="en-US" smtClean="0"/>
              <a:pPr/>
              <a:t>16</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7743" y="839554"/>
            <a:ext cx="8244408" cy="5829806"/>
          </a:xfrm>
          <a:prstGeom prst="rect">
            <a:avLst/>
          </a:prstGeom>
        </p:spPr>
      </p:pic>
    </p:spTree>
    <p:extLst>
      <p:ext uri="{BB962C8B-B14F-4D97-AF65-F5344CB8AC3E}">
        <p14:creationId xmlns:p14="http://schemas.microsoft.com/office/powerpoint/2010/main" xmlns="" val="15738890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AAFD6-C596-4FF4-9C1F-F5695FC727F4}" type="slidenum">
              <a:rPr lang="en-US" altLang="en-US" smtClean="0"/>
              <a:pPr/>
              <a:t>17</a:t>
            </a:fld>
            <a:endParaRPr lang="en-US" altLang="en-US"/>
          </a:p>
        </p:txBody>
      </p:sp>
      <p:pic>
        <p:nvPicPr>
          <p:cNvPr id="6" name="Picture 5" descr="landuse with sattelite imagery2.jpg"/>
          <p:cNvPicPr>
            <a:picLocks noChangeAspect="1"/>
          </p:cNvPicPr>
          <p:nvPr/>
        </p:nvPicPr>
        <p:blipFill>
          <a:blip r:embed="rId2"/>
          <a:stretch>
            <a:fillRect/>
          </a:stretch>
        </p:blipFill>
        <p:spPr>
          <a:xfrm>
            <a:off x="0" y="196036"/>
            <a:ext cx="9144000" cy="6465928"/>
          </a:xfrm>
          <a:prstGeom prst="rect">
            <a:avLst/>
          </a:prstGeom>
        </p:spPr>
      </p:pic>
      <p:sp>
        <p:nvSpPr>
          <p:cNvPr id="7" name="TextBox 6"/>
          <p:cNvSpPr txBox="1"/>
          <p:nvPr/>
        </p:nvSpPr>
        <p:spPr>
          <a:xfrm>
            <a:off x="139337" y="-12166"/>
            <a:ext cx="6575803" cy="369332"/>
          </a:xfrm>
          <a:prstGeom prst="rect">
            <a:avLst/>
          </a:prstGeom>
          <a:solidFill>
            <a:schemeClr val="bg1"/>
          </a:solidFill>
        </p:spPr>
        <p:txBody>
          <a:bodyPr wrap="square" rtlCol="0">
            <a:spAutoFit/>
          </a:bodyPr>
          <a:lstStyle/>
          <a:p>
            <a:r>
              <a:rPr lang="en-US" b="1" dirty="0" smtClean="0"/>
              <a:t>Existing Land Use map of </a:t>
            </a:r>
            <a:r>
              <a:rPr lang="en-US" b="1" dirty="0" err="1" smtClean="0"/>
              <a:t>Kambadur</a:t>
            </a:r>
            <a:r>
              <a:rPr lang="en-US" b="1" dirty="0" smtClean="0"/>
              <a:t> Habitation</a:t>
            </a:r>
            <a:endParaRPr lang="en-IN"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AAFD6-C596-4FF4-9C1F-F5695FC727F4}" type="slidenum">
              <a:rPr lang="en-US" altLang="en-US" smtClean="0"/>
              <a:pPr/>
              <a:t>18</a:t>
            </a:fld>
            <a:endParaRPr lang="en-US" altLang="en-US"/>
          </a:p>
        </p:txBody>
      </p:sp>
      <p:grpSp>
        <p:nvGrpSpPr>
          <p:cNvPr id="6" name="Group 5"/>
          <p:cNvGrpSpPr/>
          <p:nvPr/>
        </p:nvGrpSpPr>
        <p:grpSpPr>
          <a:xfrm>
            <a:off x="0" y="-12166"/>
            <a:ext cx="9144000" cy="6717673"/>
            <a:chOff x="0" y="-12166"/>
            <a:chExt cx="9144000" cy="6717673"/>
          </a:xfrm>
        </p:grpSpPr>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39579"/>
              <a:ext cx="9144000" cy="6465928"/>
            </a:xfrm>
            <a:prstGeom prst="rect">
              <a:avLst/>
            </a:prstGeom>
          </p:spPr>
        </p:pic>
        <p:sp>
          <p:nvSpPr>
            <p:cNvPr id="8" name="TextBox 7"/>
            <p:cNvSpPr txBox="1"/>
            <p:nvPr/>
          </p:nvSpPr>
          <p:spPr>
            <a:xfrm>
              <a:off x="139337" y="-12166"/>
              <a:ext cx="6575803" cy="369332"/>
            </a:xfrm>
            <a:prstGeom prst="rect">
              <a:avLst/>
            </a:prstGeom>
            <a:solidFill>
              <a:schemeClr val="bg1"/>
            </a:solidFill>
          </p:spPr>
          <p:txBody>
            <a:bodyPr wrap="square" rtlCol="0">
              <a:spAutoFit/>
            </a:bodyPr>
            <a:lstStyle/>
            <a:p>
              <a:r>
                <a:rPr lang="en-US" b="1" dirty="0" smtClean="0"/>
                <a:t>Existing Land Use map of </a:t>
              </a:r>
              <a:r>
                <a:rPr lang="en-US" b="1" dirty="0" err="1" smtClean="0"/>
                <a:t>Kambadur</a:t>
              </a:r>
              <a:r>
                <a:rPr lang="en-US" b="1" dirty="0" smtClean="0"/>
                <a:t> Habitation</a:t>
              </a:r>
              <a:endParaRPr lang="en-IN" b="1" dirty="0"/>
            </a:p>
          </p:txBody>
        </p:sp>
      </p:grpSp>
      <p:graphicFrame>
        <p:nvGraphicFramePr>
          <p:cNvPr id="9" name="Chart 8"/>
          <p:cNvGraphicFramePr>
            <a:graphicFrameLocks/>
          </p:cNvGraphicFramePr>
          <p:nvPr>
            <p:extLst>
              <p:ext uri="{D42A27DB-BD31-4B8C-83A1-F6EECF244321}">
                <p14:modId xmlns:p14="http://schemas.microsoft.com/office/powerpoint/2010/main" xmlns="" val="538712381"/>
              </p:ext>
            </p:extLst>
          </p:nvPr>
        </p:nvGraphicFramePr>
        <p:xfrm>
          <a:off x="6572264" y="1000108"/>
          <a:ext cx="2904570" cy="28575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AAFD6-C596-4FF4-9C1F-F5695FC727F4}" type="slidenum">
              <a:rPr lang="en-US" altLang="en-US" smtClean="0"/>
              <a:pPr/>
              <a:t>19</a:t>
            </a:fld>
            <a:endParaRPr lang="en-US" altLang="en-US"/>
          </a:p>
        </p:txBody>
      </p:sp>
      <p:pic>
        <p:nvPicPr>
          <p:cNvPr id="6" name="Picture 5" descr="KAMBADUR BASE MAP DIGITIZATION.jpg"/>
          <p:cNvPicPr>
            <a:picLocks noChangeAspect="1"/>
          </p:cNvPicPr>
          <p:nvPr/>
        </p:nvPicPr>
        <p:blipFill>
          <a:blip r:embed="rId2" cstate="print"/>
          <a:stretch>
            <a:fillRect/>
          </a:stretch>
        </p:blipFill>
        <p:spPr>
          <a:xfrm>
            <a:off x="0" y="195003"/>
            <a:ext cx="9144000" cy="646799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295308" y="242808"/>
            <a:ext cx="8991600" cy="369332"/>
          </a:xfrm>
          <a:noFill/>
          <a:ln>
            <a:miter lim="800000"/>
          </a:ln>
        </p:spPr>
        <p:txBody>
          <a:bodyPr vert="horz" numCol="1" compatLnSpc="1"/>
          <a:lstStyle/>
          <a:p>
            <a:r>
              <a:rPr lang="en-US" altLang="en-US" sz="2400" dirty="0"/>
              <a:t>CONTENT OF THE PRESENTATION </a:t>
            </a:r>
            <a:endParaRPr lang="en-IN" altLang="en-US" sz="2400" dirty="0"/>
          </a:p>
        </p:txBody>
      </p:sp>
      <p:sp>
        <p:nvSpPr>
          <p:cNvPr id="19460" name="Slide Number Placeholder 4"/>
          <p:cNvSpPr>
            <a:spLocks noGrp="1"/>
          </p:cNvSpPr>
          <p:nvPr>
            <p:ph type="sldNum" sz="quarter" idx="12"/>
          </p:nvPr>
        </p:nvSpPr>
        <p:spPr bwMode="auto">
          <a:noFill/>
          <a:ln>
            <a:miter lim="800000"/>
          </a:ln>
        </p:spPr>
        <p:txBody>
          <a:bodyPr/>
          <a:lstStyle/>
          <a:p>
            <a:fld id="{F7A818F8-3FEC-4D03-B8A3-CAE576B26044}" type="slidenum">
              <a:rPr lang="en-US" altLang="en-US"/>
              <a:pPr/>
              <a:t>2</a:t>
            </a:fld>
            <a:endParaRPr lang="en-US" altLang="en-US"/>
          </a:p>
        </p:txBody>
      </p:sp>
      <p:sp>
        <p:nvSpPr>
          <p:cNvPr id="2" name="Text Box 1"/>
          <p:cNvSpPr txBox="1"/>
          <p:nvPr/>
        </p:nvSpPr>
        <p:spPr>
          <a:xfrm>
            <a:off x="312420" y="979170"/>
            <a:ext cx="7859980" cy="4431983"/>
          </a:xfrm>
          <a:prstGeom prst="rect">
            <a:avLst/>
          </a:prstGeom>
        </p:spPr>
        <p:txBody>
          <a:bodyPr wrap="square" lIns="0" tIns="0" rIns="0" bIns="0">
            <a:spAutoFit/>
          </a:bodyPr>
          <a:lstStyle/>
          <a:p>
            <a:pPr marL="342900" indent="-342900" algn="just">
              <a:lnSpc>
                <a:spcPct val="150000"/>
              </a:lnSpc>
              <a:buFont typeface="+mj-lt"/>
              <a:buAutoNum type="arabicPeriod"/>
            </a:pPr>
            <a:r>
              <a:rPr lang="en-US" sz="2400" dirty="0">
                <a:sym typeface="+mn-ea"/>
              </a:rPr>
              <a:t>Spatial Plan Preparation Methodology</a:t>
            </a:r>
            <a:endParaRPr lang="en-US" dirty="0"/>
          </a:p>
          <a:p>
            <a:pPr marL="342900" indent="-342900" algn="just">
              <a:lnSpc>
                <a:spcPct val="150000"/>
              </a:lnSpc>
              <a:buFont typeface="+mj-lt"/>
              <a:buAutoNum type="arabicPeriod"/>
            </a:pPr>
            <a:r>
              <a:rPr lang="en-US" sz="2400" dirty="0">
                <a:sym typeface="+mn-ea"/>
              </a:rPr>
              <a:t>Plan Preparation Status</a:t>
            </a:r>
            <a:endParaRPr lang="en-US" dirty="0"/>
          </a:p>
          <a:p>
            <a:pPr marL="342900" indent="-342900" algn="just">
              <a:lnSpc>
                <a:spcPct val="150000"/>
              </a:lnSpc>
              <a:buFont typeface="+mj-lt"/>
              <a:buAutoNum type="arabicPeriod"/>
            </a:pPr>
            <a:r>
              <a:rPr lang="en-US" sz="2400" dirty="0">
                <a:sym typeface="+mn-ea"/>
              </a:rPr>
              <a:t>Planning Area Notification</a:t>
            </a:r>
            <a:r>
              <a:rPr lang="en-US" dirty="0">
                <a:sym typeface="+mn-ea"/>
              </a:rPr>
              <a:t>.</a:t>
            </a:r>
            <a:endParaRPr lang="en-US" dirty="0"/>
          </a:p>
          <a:p>
            <a:pPr marL="342900" indent="-342900" algn="just">
              <a:lnSpc>
                <a:spcPct val="150000"/>
              </a:lnSpc>
              <a:buFont typeface="+mj-lt"/>
              <a:buAutoNum type="arabicPeriod"/>
            </a:pPr>
            <a:r>
              <a:rPr lang="en-US" sz="2400" dirty="0">
                <a:sym typeface="+mn-ea"/>
              </a:rPr>
              <a:t>Regional Setting</a:t>
            </a:r>
            <a:endParaRPr lang="en-US" dirty="0"/>
          </a:p>
          <a:p>
            <a:pPr marL="342900" indent="-342900" algn="just">
              <a:lnSpc>
                <a:spcPct val="150000"/>
              </a:lnSpc>
              <a:buFont typeface="+mj-lt"/>
              <a:buAutoNum type="arabicPeriod"/>
            </a:pPr>
            <a:r>
              <a:rPr lang="en-US" sz="2400" dirty="0">
                <a:sym typeface="+mn-ea"/>
              </a:rPr>
              <a:t>Existing Land Use</a:t>
            </a:r>
            <a:endParaRPr lang="en-US" dirty="0"/>
          </a:p>
          <a:p>
            <a:pPr marL="342900" indent="-342900" algn="just">
              <a:lnSpc>
                <a:spcPct val="150000"/>
              </a:lnSpc>
              <a:buFont typeface="+mj-lt"/>
              <a:buAutoNum type="arabicPeriod"/>
            </a:pPr>
            <a:r>
              <a:rPr lang="en-US" sz="2400" dirty="0">
                <a:sym typeface="+mn-ea"/>
              </a:rPr>
              <a:t>Demand Gap Analysis &amp; Projections</a:t>
            </a:r>
            <a:endParaRPr lang="en-US" dirty="0"/>
          </a:p>
          <a:p>
            <a:pPr marL="342900" indent="-342900" algn="just">
              <a:lnSpc>
                <a:spcPct val="150000"/>
              </a:lnSpc>
              <a:buFont typeface="+mj-lt"/>
              <a:buAutoNum type="arabicPeriod"/>
            </a:pPr>
            <a:r>
              <a:rPr lang="en-US" sz="2400" dirty="0">
                <a:sym typeface="+mn-ea"/>
              </a:rPr>
              <a:t>Spatial Plan</a:t>
            </a:r>
            <a:endParaRPr lang="en-US" dirty="0"/>
          </a:p>
          <a:p>
            <a:pPr marL="342900" indent="-342900" algn="just">
              <a:lnSpc>
                <a:spcPct val="150000"/>
              </a:lnSpc>
              <a:buFont typeface="+mj-lt"/>
              <a:buAutoNum type="arabicPeriod"/>
            </a:pPr>
            <a:r>
              <a:rPr lang="en-US" sz="2400" dirty="0">
                <a:sym typeface="+mn-ea"/>
              </a:rPr>
              <a:t>Issues and Recommendations</a:t>
            </a:r>
            <a:endParaRPr lang="en-US" dirty="0"/>
          </a:p>
        </p:txBody>
      </p:sp>
    </p:spTree>
    <p:extLst>
      <p:ext uri="{BB962C8B-B14F-4D97-AF65-F5344CB8AC3E}">
        <p14:creationId xmlns:p14="http://schemas.microsoft.com/office/powerpoint/2010/main" xmlns="" val="4255957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363" y="311613"/>
            <a:ext cx="7360920" cy="369332"/>
          </a:xfrm>
        </p:spPr>
        <p:txBody>
          <a:bodyPr/>
          <a:lstStyle/>
          <a:p>
            <a:r>
              <a:rPr lang="en-IN" altLang="en-US" sz="2400" dirty="0"/>
              <a:t> FIELD SURVEYS CARRIED OUT IN  KAMBADUR CLUSTER </a:t>
            </a:r>
            <a:endParaRPr lang="en-IN" sz="2400" dirty="0"/>
          </a:p>
        </p:txBody>
      </p:sp>
      <p:sp>
        <p:nvSpPr>
          <p:cNvPr id="4" name="Text Placeholder 3"/>
          <p:cNvSpPr>
            <a:spLocks noGrp="1"/>
          </p:cNvSpPr>
          <p:nvPr>
            <p:ph type="body"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24E1A5DC-2BDF-4CC0-A354-6A15BA4454D3}" type="slidenum">
              <a:rPr lang="en-US" altLang="en-US"/>
              <a:pPr/>
              <a:t>20</a:t>
            </a:fld>
            <a:endParaRPr lang="en-US" altLang="en-US"/>
          </a:p>
        </p:txBody>
      </p:sp>
      <p:pic>
        <p:nvPicPr>
          <p:cNvPr id="10" name="Picture 9" descr="6"/>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60351" y="929005"/>
            <a:ext cx="4136164" cy="2017343"/>
          </a:xfrm>
          <a:prstGeom prst="rect">
            <a:avLst/>
          </a:prstGeom>
          <a:ln w="6350">
            <a:solidFill>
              <a:schemeClr val="tx1"/>
            </a:solidFill>
          </a:ln>
        </p:spPr>
      </p:pic>
      <p:sp>
        <p:nvSpPr>
          <p:cNvPr id="13" name="Text Box 12"/>
          <p:cNvSpPr txBox="1"/>
          <p:nvPr/>
        </p:nvSpPr>
        <p:spPr>
          <a:xfrm>
            <a:off x="5220072" y="2967554"/>
            <a:ext cx="4343400" cy="276860"/>
          </a:xfrm>
          <a:prstGeom prst="rect">
            <a:avLst/>
          </a:prstGeom>
        </p:spPr>
        <p:txBody>
          <a:bodyPr wrap="square" lIns="0" tIns="0" rIns="0" bIns="0">
            <a:spAutoFit/>
          </a:bodyPr>
          <a:lstStyle/>
          <a:p>
            <a:r>
              <a:rPr lang="en-IN" altLang="en-US" dirty="0" err="1"/>
              <a:t>Household survey - C V Thanda</a:t>
            </a:r>
          </a:p>
        </p:txBody>
      </p:sp>
      <p:pic>
        <p:nvPicPr>
          <p:cNvPr id="14" name="Picture 13" descr="7"/>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716016" y="925049"/>
            <a:ext cx="4114400" cy="2021299"/>
          </a:xfrm>
          <a:prstGeom prst="rect">
            <a:avLst/>
          </a:prstGeom>
          <a:ln w="6350">
            <a:solidFill>
              <a:schemeClr val="tx1"/>
            </a:solidFill>
          </a:ln>
        </p:spPr>
      </p:pic>
      <p:sp>
        <p:nvSpPr>
          <p:cNvPr id="15" name="Text Box 14"/>
          <p:cNvSpPr txBox="1"/>
          <p:nvPr/>
        </p:nvSpPr>
        <p:spPr>
          <a:xfrm>
            <a:off x="788930" y="2944593"/>
            <a:ext cx="4343400" cy="276860"/>
          </a:xfrm>
          <a:prstGeom prst="rect">
            <a:avLst/>
          </a:prstGeom>
        </p:spPr>
        <p:txBody>
          <a:bodyPr wrap="square" lIns="0" tIns="0" rIns="0" bIns="0">
            <a:spAutoFit/>
          </a:bodyPr>
          <a:lstStyle/>
          <a:p>
            <a:r>
              <a:rPr lang="en-IN" altLang="en-US" dirty="0"/>
              <a:t>Road Inventory- </a:t>
            </a:r>
            <a:r>
              <a:rPr lang="en-IN" altLang="en-US" dirty="0" err="1"/>
              <a:t>Nuthimadugu</a:t>
            </a:r>
            <a:endParaRPr lang="en-IN" altLang="en-US" dirty="0"/>
          </a:p>
        </p:txBody>
      </p:sp>
      <p:sp>
        <p:nvSpPr>
          <p:cNvPr id="22" name="Text Box 21"/>
          <p:cNvSpPr txBox="1"/>
          <p:nvPr/>
        </p:nvSpPr>
        <p:spPr>
          <a:xfrm>
            <a:off x="320877" y="5600412"/>
            <a:ext cx="4343400" cy="553720"/>
          </a:xfrm>
          <a:prstGeom prst="rect">
            <a:avLst/>
          </a:prstGeom>
        </p:spPr>
        <p:txBody>
          <a:bodyPr wrap="square" lIns="0" tIns="0" rIns="0" bIns="0">
            <a:spAutoFit/>
          </a:bodyPr>
          <a:lstStyle/>
          <a:p>
            <a:endParaRPr lang="en-IN" altLang="en-US" dirty="0" err="1"/>
          </a:p>
          <a:p>
            <a:r>
              <a:rPr lang="en-IN" altLang="en-US" dirty="0" err="1"/>
              <a:t>Landuse survey marking - Nuthimadugu</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xmlns="" val="0"/>
              </a:ext>
            </a:extLst>
          </a:blip>
          <a:srcRect l="23452" t="32118" b="12426"/>
          <a:stretch/>
        </p:blipFill>
        <p:spPr>
          <a:xfrm>
            <a:off x="4716016" y="3577254"/>
            <a:ext cx="4108367" cy="2300018"/>
          </a:xfrm>
          <a:prstGeom prst="rect">
            <a:avLst/>
          </a:prstGeom>
          <a:ln>
            <a:solidFill>
              <a:schemeClr val="tx1"/>
            </a:solidFill>
          </a:ln>
        </p:spPr>
      </p:pic>
      <p:sp>
        <p:nvSpPr>
          <p:cNvPr id="12" name="Text Box 12"/>
          <p:cNvSpPr txBox="1"/>
          <p:nvPr/>
        </p:nvSpPr>
        <p:spPr>
          <a:xfrm>
            <a:off x="6012160" y="5877272"/>
            <a:ext cx="4343400" cy="276860"/>
          </a:xfrm>
          <a:prstGeom prst="rect">
            <a:avLst/>
          </a:prstGeom>
        </p:spPr>
        <p:txBody>
          <a:bodyPr wrap="square" lIns="0" tIns="0" rIns="0" bIns="0">
            <a:spAutoFit/>
          </a:bodyPr>
          <a:lstStyle/>
          <a:p>
            <a:r>
              <a:rPr lang="en-IN" altLang="en-US" dirty="0"/>
              <a:t>Household survey</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xmlns="" val="0"/>
              </a:ext>
            </a:extLst>
          </a:blip>
          <a:srcRect l="4424" t="15610" b="14282"/>
          <a:stretch/>
        </p:blipFill>
        <p:spPr>
          <a:xfrm>
            <a:off x="233363" y="3586925"/>
            <a:ext cx="4163151" cy="2290347"/>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21</a:t>
            </a:fld>
            <a:endParaRPr lang="en-US" altLang="en-US"/>
          </a:p>
        </p:txBody>
      </p:sp>
      <p:sp>
        <p:nvSpPr>
          <p:cNvPr id="6" name="Title 1"/>
          <p:cNvSpPr>
            <a:spLocks noGrp="1"/>
          </p:cNvSpPr>
          <p:nvPr>
            <p:ph type="title"/>
          </p:nvPr>
        </p:nvSpPr>
        <p:spPr bwMode="auto">
          <a:xfrm>
            <a:off x="295308" y="242808"/>
            <a:ext cx="8991600" cy="369332"/>
          </a:xfrm>
          <a:noFill/>
          <a:ln>
            <a:miter lim="800000"/>
          </a:ln>
        </p:spPr>
        <p:txBody>
          <a:bodyPr vert="horz" numCol="1" compatLnSpc="1"/>
          <a:lstStyle/>
          <a:p>
            <a:r>
              <a:rPr lang="en-IN" altLang="en-US" sz="2400" dirty="0"/>
              <a:t>EXISTING SITUATION ANALYSIS</a:t>
            </a:r>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 Box 13"/>
          <p:cNvSpPr txBox="1"/>
          <p:nvPr/>
        </p:nvSpPr>
        <p:spPr>
          <a:xfrm>
            <a:off x="0" y="6428730"/>
            <a:ext cx="4277360" cy="461665"/>
          </a:xfrm>
          <a:prstGeom prst="rect">
            <a:avLst/>
          </a:prstGeom>
        </p:spPr>
        <p:txBody>
          <a:bodyPr wrap="square" lIns="0" tIns="0" rIns="0" bIns="0">
            <a:spAutoFit/>
          </a:bodyPr>
          <a:lstStyle/>
          <a:p>
            <a:r>
              <a:rPr lang="en-US" sz="1200" b="1" dirty="0">
                <a:sym typeface="+mn-ea"/>
              </a:rPr>
              <a:t>Source:  </a:t>
            </a:r>
            <a:r>
              <a:rPr lang="en-US" sz="1200" dirty="0">
                <a:sym typeface="+mn-ea"/>
              </a:rPr>
              <a:t>Census of India, 2011, 2001 &amp; 1991</a:t>
            </a:r>
            <a:endParaRPr lang="en-US" sz="1200" dirty="0"/>
          </a:p>
          <a:p>
            <a:endParaRPr lang="en-US" dirty="0" err="1"/>
          </a:p>
        </p:txBody>
      </p:sp>
      <p:sp>
        <p:nvSpPr>
          <p:cNvPr id="9" name="TextBox 8"/>
          <p:cNvSpPr txBox="1"/>
          <p:nvPr/>
        </p:nvSpPr>
        <p:spPr>
          <a:xfrm>
            <a:off x="236062" y="806162"/>
            <a:ext cx="8269246" cy="276999"/>
          </a:xfrm>
          <a:prstGeom prst="rect">
            <a:avLst/>
          </a:prstGeom>
        </p:spPr>
        <p:txBody>
          <a:bodyPr wrap="square" lIns="0" tIns="0" rIns="0" bIns="0" rtlCol="0">
            <a:spAutoFit/>
          </a:bodyPr>
          <a:lstStyle/>
          <a:p>
            <a:r>
              <a:rPr lang="en-IN" dirty="0"/>
              <a:t>Household size and no. of Households in 1991, 2001 and 2011</a:t>
            </a:r>
          </a:p>
        </p:txBody>
      </p:sp>
      <p:graphicFrame>
        <p:nvGraphicFramePr>
          <p:cNvPr id="10" name="Chart 9"/>
          <p:cNvGraphicFramePr>
            <a:graphicFrameLocks/>
          </p:cNvGraphicFramePr>
          <p:nvPr>
            <p:extLst>
              <p:ext uri="{D42A27DB-BD31-4B8C-83A1-F6EECF244321}">
                <p14:modId xmlns:p14="http://schemas.microsoft.com/office/powerpoint/2010/main" xmlns="" val="2966570827"/>
              </p:ext>
            </p:extLst>
          </p:nvPr>
        </p:nvGraphicFramePr>
        <p:xfrm>
          <a:off x="3707904" y="3789041"/>
          <a:ext cx="5436096" cy="21686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0"/>
          <p:cNvGraphicFramePr>
            <a:graphicFrameLocks noGrp="1"/>
          </p:cNvGraphicFramePr>
          <p:nvPr>
            <p:extLst>
              <p:ext uri="{D42A27DB-BD31-4B8C-83A1-F6EECF244321}">
                <p14:modId xmlns:p14="http://schemas.microsoft.com/office/powerpoint/2010/main" xmlns="" val="4099700657"/>
              </p:ext>
            </p:extLst>
          </p:nvPr>
        </p:nvGraphicFramePr>
        <p:xfrm>
          <a:off x="179512" y="1113711"/>
          <a:ext cx="8712968" cy="2753502"/>
        </p:xfrm>
        <a:graphic>
          <a:graphicData uri="http://schemas.openxmlformats.org/drawingml/2006/table">
            <a:tbl>
              <a:tblPr>
                <a:tableStyleId>{BC89EF96-8CEA-46FF-86C4-4CE0E7609802}</a:tableStyleId>
              </a:tblPr>
              <a:tblGrid>
                <a:gridCol w="1217560">
                  <a:extLst>
                    <a:ext uri="{9D8B030D-6E8A-4147-A177-3AD203B41FA5}">
                      <a16:colId xmlns="" xmlns:a16="http://schemas.microsoft.com/office/drawing/2014/main" val="20000"/>
                    </a:ext>
                  </a:extLst>
                </a:gridCol>
                <a:gridCol w="565492">
                  <a:extLst>
                    <a:ext uri="{9D8B030D-6E8A-4147-A177-3AD203B41FA5}">
                      <a16:colId xmlns="" xmlns:a16="http://schemas.microsoft.com/office/drawing/2014/main" val="20001"/>
                    </a:ext>
                  </a:extLst>
                </a:gridCol>
                <a:gridCol w="565492">
                  <a:extLst>
                    <a:ext uri="{9D8B030D-6E8A-4147-A177-3AD203B41FA5}">
                      <a16:colId xmlns="" xmlns:a16="http://schemas.microsoft.com/office/drawing/2014/main" val="20002"/>
                    </a:ext>
                  </a:extLst>
                </a:gridCol>
                <a:gridCol w="565492">
                  <a:extLst>
                    <a:ext uri="{9D8B030D-6E8A-4147-A177-3AD203B41FA5}">
                      <a16:colId xmlns="" xmlns:a16="http://schemas.microsoft.com/office/drawing/2014/main" val="20003"/>
                    </a:ext>
                  </a:extLst>
                </a:gridCol>
                <a:gridCol w="565492">
                  <a:extLst>
                    <a:ext uri="{9D8B030D-6E8A-4147-A177-3AD203B41FA5}">
                      <a16:colId xmlns="" xmlns:a16="http://schemas.microsoft.com/office/drawing/2014/main" val="20004"/>
                    </a:ext>
                  </a:extLst>
                </a:gridCol>
                <a:gridCol w="565492">
                  <a:extLst>
                    <a:ext uri="{9D8B030D-6E8A-4147-A177-3AD203B41FA5}">
                      <a16:colId xmlns="" xmlns:a16="http://schemas.microsoft.com/office/drawing/2014/main" val="20005"/>
                    </a:ext>
                  </a:extLst>
                </a:gridCol>
                <a:gridCol w="565492">
                  <a:extLst>
                    <a:ext uri="{9D8B030D-6E8A-4147-A177-3AD203B41FA5}">
                      <a16:colId xmlns="" xmlns:a16="http://schemas.microsoft.com/office/drawing/2014/main" val="20006"/>
                    </a:ext>
                  </a:extLst>
                </a:gridCol>
                <a:gridCol w="565492">
                  <a:extLst>
                    <a:ext uri="{9D8B030D-6E8A-4147-A177-3AD203B41FA5}">
                      <a16:colId xmlns="" xmlns:a16="http://schemas.microsoft.com/office/drawing/2014/main" val="20007"/>
                    </a:ext>
                  </a:extLst>
                </a:gridCol>
                <a:gridCol w="565492">
                  <a:extLst>
                    <a:ext uri="{9D8B030D-6E8A-4147-A177-3AD203B41FA5}">
                      <a16:colId xmlns="" xmlns:a16="http://schemas.microsoft.com/office/drawing/2014/main" val="20008"/>
                    </a:ext>
                  </a:extLst>
                </a:gridCol>
                <a:gridCol w="565492">
                  <a:extLst>
                    <a:ext uri="{9D8B030D-6E8A-4147-A177-3AD203B41FA5}">
                      <a16:colId xmlns="" xmlns:a16="http://schemas.microsoft.com/office/drawing/2014/main" val="20009"/>
                    </a:ext>
                  </a:extLst>
                </a:gridCol>
                <a:gridCol w="565492">
                  <a:extLst>
                    <a:ext uri="{9D8B030D-6E8A-4147-A177-3AD203B41FA5}">
                      <a16:colId xmlns="" xmlns:a16="http://schemas.microsoft.com/office/drawing/2014/main" val="20010"/>
                    </a:ext>
                  </a:extLst>
                </a:gridCol>
                <a:gridCol w="565492">
                  <a:extLst>
                    <a:ext uri="{9D8B030D-6E8A-4147-A177-3AD203B41FA5}">
                      <a16:colId xmlns="" xmlns:a16="http://schemas.microsoft.com/office/drawing/2014/main" val="20011"/>
                    </a:ext>
                  </a:extLst>
                </a:gridCol>
                <a:gridCol w="565492">
                  <a:extLst>
                    <a:ext uri="{9D8B030D-6E8A-4147-A177-3AD203B41FA5}">
                      <a16:colId xmlns="" xmlns:a16="http://schemas.microsoft.com/office/drawing/2014/main" val="20012"/>
                    </a:ext>
                  </a:extLst>
                </a:gridCol>
                <a:gridCol w="709504">
                  <a:extLst>
                    <a:ext uri="{9D8B030D-6E8A-4147-A177-3AD203B41FA5}">
                      <a16:colId xmlns="" xmlns:a16="http://schemas.microsoft.com/office/drawing/2014/main" val="20013"/>
                    </a:ext>
                  </a:extLst>
                </a:gridCol>
              </a:tblGrid>
              <a:tr h="164535">
                <a:tc>
                  <a:txBody>
                    <a:bodyPr/>
                    <a:lstStyle/>
                    <a:p>
                      <a:pPr algn="ctr" fontAlgn="b"/>
                      <a:endParaRPr lang="en-IN" sz="1000" b="0" i="0" u="none" strike="noStrike" dirty="0">
                        <a:solidFill>
                          <a:srgbClr val="000000"/>
                        </a:solidFill>
                        <a:effectLst/>
                        <a:latin typeface="Calibri" panose="020F0502020204030204" pitchFamily="34" charset="0"/>
                      </a:endParaRPr>
                    </a:p>
                  </a:txBody>
                  <a:tcPr marL="8227" marR="8227" marT="8227" marB="0" anchor="b"/>
                </a:tc>
                <a:tc gridSpan="3">
                  <a:txBody>
                    <a:bodyPr/>
                    <a:lstStyle/>
                    <a:p>
                      <a:pPr algn="ctr" fontAlgn="b"/>
                      <a:r>
                        <a:rPr lang="en-IN" sz="1000" u="none" strike="noStrike">
                          <a:effectLst/>
                        </a:rPr>
                        <a:t>1991</a:t>
                      </a:r>
                      <a:endParaRPr lang="en-IN" sz="1000" b="1" i="0" u="none" strike="noStrike">
                        <a:solidFill>
                          <a:srgbClr val="000000"/>
                        </a:solidFill>
                        <a:effectLst/>
                        <a:latin typeface="Calibri" panose="020F0502020204030204" pitchFamily="34" charset="0"/>
                      </a:endParaRPr>
                    </a:p>
                  </a:txBody>
                  <a:tcPr marL="8227" marR="8227" marT="8227" marB="0" anchor="b"/>
                </a:tc>
                <a:tc hMerge="1">
                  <a:txBody>
                    <a:bodyPr/>
                    <a:lstStyle/>
                    <a:p>
                      <a:endParaRPr lang="en-IN"/>
                    </a:p>
                  </a:txBody>
                  <a:tcPr/>
                </a:tc>
                <a:tc hMerge="1">
                  <a:txBody>
                    <a:bodyPr/>
                    <a:lstStyle/>
                    <a:p>
                      <a:endParaRPr lang="en-IN"/>
                    </a:p>
                  </a:txBody>
                  <a:tcPr/>
                </a:tc>
                <a:tc gridSpan="3">
                  <a:txBody>
                    <a:bodyPr/>
                    <a:lstStyle/>
                    <a:p>
                      <a:pPr algn="ctr" fontAlgn="b"/>
                      <a:r>
                        <a:rPr lang="en-IN" sz="1000" u="none" strike="noStrike" dirty="0">
                          <a:effectLst/>
                        </a:rPr>
                        <a:t>2001</a:t>
                      </a:r>
                      <a:endParaRPr lang="en-IN" sz="1000" b="1" i="0" u="none" strike="noStrike" dirty="0">
                        <a:solidFill>
                          <a:srgbClr val="000000"/>
                        </a:solidFill>
                        <a:effectLst/>
                        <a:latin typeface="Calibri" panose="020F0502020204030204" pitchFamily="34" charset="0"/>
                      </a:endParaRPr>
                    </a:p>
                  </a:txBody>
                  <a:tcPr marL="8227" marR="8227" marT="8227" marB="0" anchor="b"/>
                </a:tc>
                <a:tc hMerge="1">
                  <a:txBody>
                    <a:bodyPr/>
                    <a:lstStyle/>
                    <a:p>
                      <a:endParaRPr lang="en-IN"/>
                    </a:p>
                  </a:txBody>
                  <a:tcPr/>
                </a:tc>
                <a:tc hMerge="1">
                  <a:txBody>
                    <a:bodyPr/>
                    <a:lstStyle/>
                    <a:p>
                      <a:endParaRPr lang="en-IN"/>
                    </a:p>
                  </a:txBody>
                  <a:tcPr/>
                </a:tc>
                <a:tc gridSpan="3">
                  <a:txBody>
                    <a:bodyPr/>
                    <a:lstStyle/>
                    <a:p>
                      <a:pPr algn="ctr" fontAlgn="b"/>
                      <a:r>
                        <a:rPr lang="en-IN" sz="1000" u="none" strike="noStrike">
                          <a:effectLst/>
                        </a:rPr>
                        <a:t>2011</a:t>
                      </a:r>
                      <a:endParaRPr lang="en-IN" sz="1000" b="1" i="0" u="none" strike="noStrike">
                        <a:solidFill>
                          <a:srgbClr val="000000"/>
                        </a:solidFill>
                        <a:effectLst/>
                        <a:latin typeface="Calibri" panose="020F0502020204030204" pitchFamily="34" charset="0"/>
                      </a:endParaRPr>
                    </a:p>
                  </a:txBody>
                  <a:tcPr marL="8227" marR="8227" marT="8227" marB="0" anchor="b"/>
                </a:tc>
                <a:tc hMerge="1">
                  <a:txBody>
                    <a:bodyPr/>
                    <a:lstStyle/>
                    <a:p>
                      <a:endParaRPr lang="en-IN"/>
                    </a:p>
                  </a:txBody>
                  <a:tcPr/>
                </a:tc>
                <a:tc hMerge="1">
                  <a:txBody>
                    <a:bodyPr/>
                    <a:lstStyle/>
                    <a:p>
                      <a:endParaRPr lang="en-IN"/>
                    </a:p>
                  </a:txBody>
                  <a:tcPr/>
                </a:tc>
                <a:tc gridSpan="4">
                  <a:txBody>
                    <a:bodyPr/>
                    <a:lstStyle/>
                    <a:p>
                      <a:pPr algn="ctr" fontAlgn="b"/>
                      <a:r>
                        <a:rPr lang="en-IN" sz="1000" u="none" strike="noStrike" dirty="0">
                          <a:effectLst/>
                        </a:rPr>
                        <a:t>Households</a:t>
                      </a:r>
                      <a:endParaRPr lang="en-IN" sz="1000" b="1" i="0" u="none" strike="noStrike" dirty="0">
                        <a:solidFill>
                          <a:srgbClr val="000000"/>
                        </a:solidFill>
                        <a:effectLst/>
                        <a:latin typeface="Calibri" panose="020F0502020204030204" pitchFamily="34" charset="0"/>
                      </a:endParaRPr>
                    </a:p>
                  </a:txBody>
                  <a:tcPr marL="8227" marR="8227" marT="8227" marB="0" anchor="b"/>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 xmlns:a16="http://schemas.microsoft.com/office/drawing/2014/main" val="10000"/>
                  </a:ext>
                </a:extLst>
              </a:tr>
              <a:tr h="297808">
                <a:tc>
                  <a:txBody>
                    <a:bodyPr/>
                    <a:lstStyle/>
                    <a:p>
                      <a:pPr algn="ctr" fontAlgn="b"/>
                      <a:r>
                        <a:rPr lang="en-IN" sz="1000" u="none" strike="noStrike" dirty="0">
                          <a:effectLst/>
                        </a:rPr>
                        <a:t>Villages</a:t>
                      </a:r>
                      <a:endParaRPr lang="en-IN" sz="100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HH</a:t>
                      </a:r>
                      <a:endParaRPr lang="en-IN" sz="100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POPLN</a:t>
                      </a:r>
                      <a:endParaRPr lang="en-IN" sz="100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HH Size</a:t>
                      </a:r>
                      <a:endParaRPr lang="en-IN" sz="1000" b="1"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HH</a:t>
                      </a:r>
                      <a:endParaRPr lang="en-IN" sz="100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POPLN</a:t>
                      </a:r>
                      <a:endParaRPr lang="en-IN" sz="100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HH Size</a:t>
                      </a:r>
                      <a:endParaRPr lang="en-IN" sz="1000" b="1"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HH</a:t>
                      </a:r>
                      <a:endParaRPr lang="en-IN" sz="100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POPLN</a:t>
                      </a:r>
                      <a:endParaRPr lang="en-IN" sz="100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HH Size</a:t>
                      </a:r>
                      <a:endParaRPr lang="en-IN" sz="1000" b="1"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Total</a:t>
                      </a:r>
                      <a:endParaRPr lang="en-IN" sz="100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Good</a:t>
                      </a:r>
                      <a:endParaRPr lang="en-IN" sz="1000" b="1"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Livable</a:t>
                      </a:r>
                      <a:endParaRPr lang="en-IN" sz="1000" b="1"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Dilapidated</a:t>
                      </a:r>
                      <a:endParaRPr lang="en-IN" sz="1000" b="1" i="0" u="none" strike="noStrike" dirty="0">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01"/>
                  </a:ext>
                </a:extLst>
              </a:tr>
              <a:tr h="164535">
                <a:tc>
                  <a:txBody>
                    <a:bodyPr/>
                    <a:lstStyle/>
                    <a:p>
                      <a:pPr algn="ctr" fontAlgn="b"/>
                      <a:r>
                        <a:rPr lang="en-IN" sz="1000" u="none" strike="noStrike" dirty="0">
                          <a:effectLst/>
                        </a:rPr>
                        <a:t>CHENNAMPALLE</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354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1958</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5.5</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462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2200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4.8</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602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2521</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4.2</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602</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539</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57</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5</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02"/>
                  </a:ext>
                </a:extLst>
              </a:tr>
              <a:tr h="164535">
                <a:tc>
                  <a:txBody>
                    <a:bodyPr/>
                    <a:lstStyle/>
                    <a:p>
                      <a:pPr algn="ctr" fontAlgn="b"/>
                      <a:r>
                        <a:rPr lang="en-IN" sz="1000" u="none" strike="noStrike" dirty="0">
                          <a:effectLst/>
                        </a:rPr>
                        <a:t>GULYAM</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135</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599</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4.4</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145</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755</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5.2</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205</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909</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4.4</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205</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200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5</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03"/>
                  </a:ext>
                </a:extLst>
              </a:tr>
              <a:tr h="164535">
                <a:tc>
                  <a:txBody>
                    <a:bodyPr/>
                    <a:lstStyle/>
                    <a:p>
                      <a:pPr algn="ctr" fontAlgn="b"/>
                      <a:r>
                        <a:rPr lang="en-IN" sz="1000" u="none" strike="noStrike" dirty="0">
                          <a:effectLst/>
                        </a:rPr>
                        <a:t>KAMBADUR</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2174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11564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5.3</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2786</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13520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4.9</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3407</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15441</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4.5</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3407</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2180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1097</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129</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04"/>
                  </a:ext>
                </a:extLst>
              </a:tr>
              <a:tr h="164535">
                <a:tc>
                  <a:txBody>
                    <a:bodyPr/>
                    <a:lstStyle/>
                    <a:p>
                      <a:pPr algn="ctr" fontAlgn="b"/>
                      <a:r>
                        <a:rPr lang="en-IN" sz="1000" u="none" strike="noStrike" dirty="0">
                          <a:effectLst/>
                        </a:rPr>
                        <a:t>KARTHANAPARTHI</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291</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1773</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6.1</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469</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2240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4.8</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564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2459</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4.4</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564</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453</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103</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7</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05"/>
                  </a:ext>
                </a:extLst>
              </a:tr>
              <a:tr h="164535">
                <a:tc>
                  <a:txBody>
                    <a:bodyPr/>
                    <a:lstStyle/>
                    <a:p>
                      <a:pPr algn="ctr" fontAlgn="b"/>
                      <a:r>
                        <a:rPr lang="en-IN" sz="1000" u="none" strike="noStrike" dirty="0">
                          <a:effectLst/>
                        </a:rPr>
                        <a:t>KURAKULAPALLE</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340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2216</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6.5</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526</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2531</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4.8</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678</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2838</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4.2</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678</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574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92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13</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06"/>
                  </a:ext>
                </a:extLst>
              </a:tr>
              <a:tr h="164535">
                <a:tc>
                  <a:txBody>
                    <a:bodyPr/>
                    <a:lstStyle/>
                    <a:p>
                      <a:pPr algn="ctr" fontAlgn="b"/>
                      <a:r>
                        <a:rPr lang="en-IN" sz="1000" u="none" strike="noStrike" dirty="0">
                          <a:effectLst/>
                        </a:rPr>
                        <a:t>MULAKANUR</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740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3944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5.3</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1029</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4874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4.7</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1245</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5622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4.5</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1245</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1002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195</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47</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07"/>
                  </a:ext>
                </a:extLst>
              </a:tr>
              <a:tr h="164535">
                <a:tc>
                  <a:txBody>
                    <a:bodyPr/>
                    <a:lstStyle/>
                    <a:p>
                      <a:pPr algn="ctr" fontAlgn="b"/>
                      <a:r>
                        <a:rPr lang="en-IN" sz="1000" u="none" strike="noStrike" dirty="0">
                          <a:effectLst/>
                        </a:rPr>
                        <a:t>NUTHIMADUGU</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620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3202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5.2</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849</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3836</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4.5</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974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3897</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4.0</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974</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842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87</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46</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08"/>
                  </a:ext>
                </a:extLst>
              </a:tr>
              <a:tr h="164535">
                <a:tc>
                  <a:txBody>
                    <a:bodyPr/>
                    <a:lstStyle/>
                    <a:p>
                      <a:pPr algn="ctr" fontAlgn="b"/>
                      <a:r>
                        <a:rPr lang="en-IN" sz="1000" u="none" strike="noStrike" dirty="0">
                          <a:effectLst/>
                        </a:rPr>
                        <a:t>PALLUR</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861</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4813</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5.6</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1088</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5418</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5.0</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1369</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5877</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4.3</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1369</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964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367</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40</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09"/>
                  </a:ext>
                </a:extLst>
              </a:tr>
              <a:tr h="297808">
                <a:tc>
                  <a:txBody>
                    <a:bodyPr/>
                    <a:lstStyle/>
                    <a:p>
                      <a:pPr algn="ctr" fontAlgn="b"/>
                      <a:r>
                        <a:rPr lang="en-IN" sz="1000" u="none" strike="noStrike" dirty="0">
                          <a:effectLst/>
                        </a:rPr>
                        <a:t>RALLAANANTAPURAM</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284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1528</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5.4</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392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1838</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4.7</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501</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2147</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4.3</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501</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431</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70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10"/>
                  </a:ext>
                </a:extLst>
              </a:tr>
              <a:tr h="164535">
                <a:tc>
                  <a:txBody>
                    <a:bodyPr/>
                    <a:lstStyle/>
                    <a:p>
                      <a:pPr algn="ctr" fontAlgn="b"/>
                      <a:r>
                        <a:rPr lang="en-IN" sz="1000" u="none" strike="noStrike" dirty="0">
                          <a:effectLst/>
                        </a:rPr>
                        <a:t>RALLAPALLE</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140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851</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6.1</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224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1192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5.3</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307</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1283</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4.2</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307</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225</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68</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14</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11"/>
                  </a:ext>
                </a:extLst>
              </a:tr>
              <a:tr h="164535">
                <a:tc>
                  <a:txBody>
                    <a:bodyPr/>
                    <a:lstStyle/>
                    <a:p>
                      <a:pPr algn="ctr" fontAlgn="b"/>
                      <a:r>
                        <a:rPr lang="en-IN" sz="1000" u="none" strike="noStrike" dirty="0">
                          <a:effectLst/>
                        </a:rPr>
                        <a:t>RAMAPURAM</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293</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1532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5.2</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421</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2067</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4.9</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505</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1972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3.9</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505</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424</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63</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18</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12"/>
                  </a:ext>
                </a:extLst>
              </a:tr>
              <a:tr h="164535">
                <a:tc>
                  <a:txBody>
                    <a:bodyPr/>
                    <a:lstStyle/>
                    <a:p>
                      <a:pPr algn="ctr" fontAlgn="b"/>
                      <a:r>
                        <a:rPr lang="en-IN" sz="1000" u="none" strike="noStrike" dirty="0">
                          <a:effectLst/>
                        </a:rPr>
                        <a:t>THIMMAPURAM</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850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4692</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5.5</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1131</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6269</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5.5</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a:effectLst/>
                        </a:rPr>
                        <a:t>1311</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5833</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dirty="0">
                          <a:effectLst/>
                        </a:rPr>
                        <a:t>4.4</a:t>
                      </a:r>
                      <a:endParaRPr lang="en-IN" sz="1000" b="0"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00" u="none" strike="noStrike" dirty="0">
                          <a:effectLst/>
                        </a:rPr>
                        <a:t>1311</a:t>
                      </a:r>
                      <a:endParaRPr lang="en-IN" sz="1000" b="0"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1000</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207</a:t>
                      </a:r>
                      <a:endParaRPr lang="en-IN" sz="1000" b="0" i="0" u="none" strike="noStrike">
                        <a:solidFill>
                          <a:srgbClr val="000000"/>
                        </a:solidFill>
                        <a:effectLst/>
                        <a:latin typeface="Calibri" panose="020F0502020204030204" pitchFamily="34" charset="0"/>
                      </a:endParaRPr>
                    </a:p>
                  </a:txBody>
                  <a:tcPr marL="8227" marR="8227" marT="8227" marB="0" anchor="b"/>
                </a:tc>
                <a:tc>
                  <a:txBody>
                    <a:bodyPr/>
                    <a:lstStyle/>
                    <a:p>
                      <a:pPr algn="ctr" fontAlgn="b"/>
                      <a:r>
                        <a:rPr lang="en-IN" sz="1000" u="none" strike="noStrike">
                          <a:effectLst/>
                        </a:rPr>
                        <a:t>105</a:t>
                      </a:r>
                      <a:endParaRPr lang="en-IN" sz="1000" b="0" i="0" u="none" strike="noStrike">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13"/>
                  </a:ext>
                </a:extLst>
              </a:tr>
              <a:tr h="164535">
                <a:tc>
                  <a:txBody>
                    <a:bodyPr/>
                    <a:lstStyle/>
                    <a:p>
                      <a:pPr algn="ctr" fontAlgn="b"/>
                      <a:r>
                        <a:rPr lang="en-IN" sz="1050" b="1" u="none" strike="noStrike" dirty="0">
                          <a:effectLst/>
                        </a:rPr>
                        <a:t>Total</a:t>
                      </a:r>
                      <a:endParaRPr lang="en-IN" sz="105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50" b="1" u="none" strike="noStrike" dirty="0">
                          <a:effectLst/>
                        </a:rPr>
                        <a:t>7082</a:t>
                      </a:r>
                      <a:endParaRPr lang="en-IN" sz="105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50" b="1" u="none" strike="noStrike" dirty="0">
                          <a:effectLst/>
                        </a:rPr>
                        <a:t>38672</a:t>
                      </a:r>
                      <a:endParaRPr lang="en-IN" sz="105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50" b="1" i="0" u="none" strike="noStrike" dirty="0">
                          <a:solidFill>
                            <a:schemeClr val="tx1"/>
                          </a:solidFill>
                          <a:effectLst/>
                          <a:latin typeface="+mn-lt"/>
                        </a:rPr>
                        <a:t>5.5</a:t>
                      </a:r>
                      <a:endParaRPr lang="en-IN" sz="1050" b="1"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50" b="1" u="none" strike="noStrike" dirty="0">
                          <a:effectLst/>
                        </a:rPr>
                        <a:t>9522</a:t>
                      </a:r>
                      <a:endParaRPr lang="en-IN" sz="105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50" b="1" u="none" strike="noStrike" dirty="0">
                          <a:effectLst/>
                        </a:rPr>
                        <a:t>46740</a:t>
                      </a:r>
                      <a:endParaRPr lang="en-IN" sz="105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50" b="1" i="0" u="none" strike="noStrike" dirty="0">
                          <a:solidFill>
                            <a:schemeClr val="tx1"/>
                          </a:solidFill>
                          <a:effectLst/>
                          <a:latin typeface="+mn-lt"/>
                        </a:rPr>
                        <a:t>4.9</a:t>
                      </a:r>
                      <a:endParaRPr lang="en-IN" sz="1050" b="1"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50" b="1" u="none" strike="noStrike" dirty="0">
                          <a:effectLst/>
                        </a:rPr>
                        <a:t>11668</a:t>
                      </a:r>
                      <a:endParaRPr lang="en-IN" sz="105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50" b="1" u="none" strike="noStrike" dirty="0">
                          <a:effectLst/>
                        </a:rPr>
                        <a:t>50799</a:t>
                      </a:r>
                      <a:endParaRPr lang="en-IN" sz="105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50" b="1" i="0" u="none" strike="noStrike" dirty="0">
                          <a:solidFill>
                            <a:schemeClr val="tx1"/>
                          </a:solidFill>
                          <a:effectLst/>
                          <a:latin typeface="+mn-lt"/>
                        </a:rPr>
                        <a:t>4.3</a:t>
                      </a:r>
                      <a:endParaRPr lang="en-IN" sz="1050" b="1" i="0" u="none" strike="noStrike" dirty="0">
                        <a:solidFill>
                          <a:srgbClr val="000000"/>
                        </a:solidFill>
                        <a:effectLst/>
                        <a:latin typeface="Calibri" panose="020F0502020204030204" pitchFamily="34" charset="0"/>
                      </a:endParaRPr>
                    </a:p>
                  </a:txBody>
                  <a:tcPr marL="8227" marR="8227" marT="8227" marB="0" anchor="b">
                    <a:solidFill>
                      <a:srgbClr val="92D050"/>
                    </a:solidFill>
                  </a:tcPr>
                </a:tc>
                <a:tc>
                  <a:txBody>
                    <a:bodyPr/>
                    <a:lstStyle/>
                    <a:p>
                      <a:pPr algn="ctr" fontAlgn="b"/>
                      <a:r>
                        <a:rPr lang="en-IN" sz="1050" b="1" u="none" strike="noStrike" dirty="0">
                          <a:effectLst/>
                        </a:rPr>
                        <a:t>11668</a:t>
                      </a:r>
                      <a:endParaRPr lang="en-IN" sz="105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50" b="1" u="none" strike="noStrike" dirty="0">
                          <a:effectLst/>
                        </a:rPr>
                        <a:t>8835</a:t>
                      </a:r>
                      <a:endParaRPr lang="en-IN" sz="105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50" b="1" u="none" strike="noStrike" dirty="0">
                          <a:effectLst/>
                        </a:rPr>
                        <a:t>2412</a:t>
                      </a:r>
                      <a:endParaRPr lang="en-IN" sz="1050" b="1" i="0" u="none" strike="noStrike" dirty="0">
                        <a:solidFill>
                          <a:srgbClr val="000000"/>
                        </a:solidFill>
                        <a:effectLst/>
                        <a:latin typeface="Calibri" panose="020F0502020204030204" pitchFamily="34" charset="0"/>
                      </a:endParaRPr>
                    </a:p>
                  </a:txBody>
                  <a:tcPr marL="8227" marR="8227" marT="8227" marB="0" anchor="b"/>
                </a:tc>
                <a:tc>
                  <a:txBody>
                    <a:bodyPr/>
                    <a:lstStyle/>
                    <a:p>
                      <a:pPr algn="ctr" fontAlgn="b"/>
                      <a:r>
                        <a:rPr lang="en-IN" sz="1050" b="1" u="none" strike="noStrike" dirty="0">
                          <a:effectLst/>
                        </a:rPr>
                        <a:t>424</a:t>
                      </a:r>
                      <a:endParaRPr lang="en-IN" sz="1050" b="1" i="0" u="none" strike="noStrike" dirty="0">
                        <a:solidFill>
                          <a:srgbClr val="000000"/>
                        </a:solidFill>
                        <a:effectLst/>
                        <a:latin typeface="Calibri" panose="020F0502020204030204" pitchFamily="34" charset="0"/>
                      </a:endParaRPr>
                    </a:p>
                  </a:txBody>
                  <a:tcPr marL="8227" marR="8227" marT="8227" marB="0" anchor="b"/>
                </a:tc>
                <a:extLst>
                  <a:ext uri="{0D108BD9-81ED-4DB2-BD59-A6C34878D82A}">
                    <a16:rowId xmlns="" xmlns:a16="http://schemas.microsoft.com/office/drawing/2014/main" val="10014"/>
                  </a:ext>
                </a:extLst>
              </a:tr>
            </a:tbl>
          </a:graphicData>
        </a:graphic>
      </p:graphicFrame>
      <p:graphicFrame>
        <p:nvGraphicFramePr>
          <p:cNvPr id="12" name="Chart 11"/>
          <p:cNvGraphicFramePr>
            <a:graphicFrameLocks/>
          </p:cNvGraphicFramePr>
          <p:nvPr>
            <p:extLst>
              <p:ext uri="{D42A27DB-BD31-4B8C-83A1-F6EECF244321}">
                <p14:modId xmlns:p14="http://schemas.microsoft.com/office/powerpoint/2010/main" xmlns="" val="2190153627"/>
              </p:ext>
            </p:extLst>
          </p:nvPr>
        </p:nvGraphicFramePr>
        <p:xfrm>
          <a:off x="0" y="3936745"/>
          <a:ext cx="3923928" cy="230056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743400" y="5957709"/>
            <a:ext cx="5400600" cy="646331"/>
          </a:xfrm>
          <a:prstGeom prst="rect">
            <a:avLst/>
          </a:prstGeom>
        </p:spPr>
        <p:txBody>
          <a:bodyPr wrap="square">
            <a:spAutoFit/>
          </a:bodyPr>
          <a:lstStyle/>
          <a:p>
            <a:pPr marL="285750" indent="-285750">
              <a:buFont typeface="Arial" panose="020B0604020202020204" pitchFamily="34" charset="0"/>
              <a:buChar char="•"/>
            </a:pPr>
            <a:r>
              <a:rPr lang="en-US" sz="1200" dirty="0"/>
              <a:t>It is observed that household size has been reduced from 5.5 to 4.3 from 1991 to 2011.</a:t>
            </a:r>
          </a:p>
          <a:p>
            <a:pPr marL="285750" indent="-285750">
              <a:buFont typeface="Arial" panose="020B0604020202020204" pitchFamily="34" charset="0"/>
              <a:buChar char="•"/>
            </a:pPr>
            <a:r>
              <a:rPr lang="en-US" sz="1200" dirty="0"/>
              <a:t>Out of total 11668 HH, 424 HH live in dilapidated condition.</a:t>
            </a:r>
          </a:p>
        </p:txBody>
      </p:sp>
    </p:spTree>
    <p:extLst>
      <p:ext uri="{BB962C8B-B14F-4D97-AF65-F5344CB8AC3E}">
        <p14:creationId xmlns:p14="http://schemas.microsoft.com/office/powerpoint/2010/main" xmlns="" val="17950372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22</a:t>
            </a:fld>
            <a:endParaRPr lang="en-US" altLang="en-US"/>
          </a:p>
        </p:txBody>
      </p:sp>
      <p:sp>
        <p:nvSpPr>
          <p:cNvPr id="19" name="Title 1"/>
          <p:cNvSpPr>
            <a:spLocks noGrp="1"/>
          </p:cNvSpPr>
          <p:nvPr>
            <p:ph type="title"/>
          </p:nvPr>
        </p:nvSpPr>
        <p:spPr bwMode="auto">
          <a:xfrm>
            <a:off x="295308" y="242808"/>
            <a:ext cx="8991600" cy="369332"/>
          </a:xfrm>
          <a:noFill/>
          <a:ln>
            <a:miter lim="800000"/>
          </a:ln>
        </p:spPr>
        <p:txBody>
          <a:bodyPr vert="horz" numCol="1" compatLnSpc="1"/>
          <a:lstStyle/>
          <a:p>
            <a:r>
              <a:rPr lang="en-IN" altLang="en-US" sz="2400" dirty="0" smtClean="0"/>
              <a:t>Work force</a:t>
            </a:r>
            <a:endParaRPr lang="en-IN" altLang="en-US" sz="2400" dirty="0"/>
          </a:p>
        </p:txBody>
      </p:sp>
      <p:sp>
        <p:nvSpPr>
          <p:cNvPr id="9" name="Text Box 13"/>
          <p:cNvSpPr txBox="1"/>
          <p:nvPr/>
        </p:nvSpPr>
        <p:spPr>
          <a:xfrm>
            <a:off x="0" y="6428730"/>
            <a:ext cx="4277360" cy="461665"/>
          </a:xfrm>
          <a:prstGeom prst="rect">
            <a:avLst/>
          </a:prstGeom>
        </p:spPr>
        <p:txBody>
          <a:bodyPr wrap="square" lIns="0" tIns="0" rIns="0" bIns="0">
            <a:spAutoFit/>
          </a:bodyPr>
          <a:lstStyle/>
          <a:p>
            <a:r>
              <a:rPr lang="en-US" sz="1200" b="1" dirty="0">
                <a:sym typeface="+mn-ea"/>
              </a:rPr>
              <a:t>Source:  </a:t>
            </a:r>
            <a:r>
              <a:rPr lang="en-US" sz="1200" dirty="0">
                <a:sym typeface="+mn-ea"/>
              </a:rPr>
              <a:t>Census of India, 2011, 2001 &amp; 1991</a:t>
            </a:r>
            <a:endParaRPr lang="en-US" sz="1200" dirty="0"/>
          </a:p>
          <a:p>
            <a:endParaRPr lang="en-US" dirty="0" err="1"/>
          </a:p>
        </p:txBody>
      </p:sp>
      <p:graphicFrame>
        <p:nvGraphicFramePr>
          <p:cNvPr id="10" name="Chart 9"/>
          <p:cNvGraphicFramePr/>
          <p:nvPr/>
        </p:nvGraphicFramePr>
        <p:xfrm>
          <a:off x="0" y="857232"/>
          <a:ext cx="4143372" cy="40005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0"/>
          <p:cNvGraphicFramePr>
            <a:graphicFrameLocks noGrp="1"/>
          </p:cNvGraphicFramePr>
          <p:nvPr/>
        </p:nvGraphicFramePr>
        <p:xfrm>
          <a:off x="357158" y="5143512"/>
          <a:ext cx="2768600" cy="1180150"/>
        </p:xfrm>
        <a:graphic>
          <a:graphicData uri="http://schemas.openxmlformats.org/drawingml/2006/table">
            <a:tbl>
              <a:tblPr/>
              <a:tblGrid>
                <a:gridCol w="1358900"/>
                <a:gridCol w="1409700"/>
              </a:tblGrid>
              <a:tr h="357190">
                <a:tc>
                  <a:txBody>
                    <a:bodyPr/>
                    <a:lstStyle/>
                    <a:p>
                      <a:pPr algn="l" rtl="0" fontAlgn="t"/>
                      <a:r>
                        <a:rPr lang="en-US" sz="1800" b="1" i="0" u="none" strike="noStrike" dirty="0">
                          <a:solidFill>
                            <a:srgbClr val="000000"/>
                          </a:solidFill>
                          <a:latin typeface="Calibri"/>
                        </a:rPr>
                        <a:t>Main Workers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t"/>
                      <a:r>
                        <a:rPr lang="en-US" sz="1800" b="0" i="0" u="none" strike="noStrike">
                          <a:solidFill>
                            <a:srgbClr val="000000"/>
                          </a:solidFill>
                          <a:latin typeface="Calibri"/>
                        </a:rPr>
                        <a:t>19766</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r>
              <a:tr h="473747">
                <a:tc>
                  <a:txBody>
                    <a:bodyPr/>
                    <a:lstStyle/>
                    <a:p>
                      <a:pPr algn="l" rtl="0" fontAlgn="t"/>
                      <a:r>
                        <a:rPr lang="en-US" sz="1800" b="1" i="0" u="none" strike="noStrike">
                          <a:solidFill>
                            <a:srgbClr val="000000"/>
                          </a:solidFill>
                          <a:latin typeface="Calibri"/>
                        </a:rPr>
                        <a:t>Marginal Workers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t"/>
                      <a:r>
                        <a:rPr lang="en-US" sz="1800" b="0" i="0" u="none" strike="noStrike">
                          <a:solidFill>
                            <a:srgbClr val="000000"/>
                          </a:solidFill>
                          <a:latin typeface="Calibri"/>
                        </a:rPr>
                        <a:t>6963</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r>
              <a:tr h="240633">
                <a:tc>
                  <a:txBody>
                    <a:bodyPr/>
                    <a:lstStyle/>
                    <a:p>
                      <a:pPr algn="l" rtl="0" fontAlgn="t"/>
                      <a:r>
                        <a:rPr lang="en-US" sz="1800" b="1" i="0" u="none" strike="noStrike">
                          <a:solidFill>
                            <a:srgbClr val="000000"/>
                          </a:solidFill>
                          <a:latin typeface="Calibri"/>
                        </a:rPr>
                        <a:t>Non Workers</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t"/>
                      <a:r>
                        <a:rPr lang="en-US" sz="1800" b="0" i="0" u="none" strike="noStrike" dirty="0">
                          <a:solidFill>
                            <a:srgbClr val="000000"/>
                          </a:solidFill>
                          <a:latin typeface="Calibri"/>
                        </a:rPr>
                        <a:t>24070</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r>
            </a:tbl>
          </a:graphicData>
        </a:graphic>
      </p:graphicFrame>
      <p:graphicFrame>
        <p:nvGraphicFramePr>
          <p:cNvPr id="13" name="Chart 12"/>
          <p:cNvGraphicFramePr/>
          <p:nvPr/>
        </p:nvGraphicFramePr>
        <p:xfrm>
          <a:off x="4214810" y="928670"/>
          <a:ext cx="4429156" cy="38576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ble 16"/>
          <p:cNvGraphicFramePr>
            <a:graphicFrameLocks noGrp="1"/>
          </p:cNvGraphicFramePr>
          <p:nvPr/>
        </p:nvGraphicFramePr>
        <p:xfrm>
          <a:off x="4286248" y="5217787"/>
          <a:ext cx="4357718" cy="1416383"/>
        </p:xfrm>
        <a:graphic>
          <a:graphicData uri="http://schemas.openxmlformats.org/drawingml/2006/table">
            <a:tbl>
              <a:tblPr/>
              <a:tblGrid>
                <a:gridCol w="3190472"/>
                <a:gridCol w="1167246"/>
              </a:tblGrid>
              <a:tr h="365313">
                <a:tc>
                  <a:txBody>
                    <a:bodyPr/>
                    <a:lstStyle/>
                    <a:p>
                      <a:pPr algn="l" rtl="0" fontAlgn="t"/>
                      <a:r>
                        <a:rPr lang="en-US" sz="1800" b="1" i="0" u="none" strike="noStrike" dirty="0">
                          <a:solidFill>
                            <a:srgbClr val="000000"/>
                          </a:solidFill>
                          <a:latin typeface="Calibri"/>
                        </a:rPr>
                        <a:t>Cultivators</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t"/>
                      <a:r>
                        <a:rPr lang="en-US" sz="1800" b="0" i="0" u="none" strike="noStrike" dirty="0">
                          <a:solidFill>
                            <a:srgbClr val="000000"/>
                          </a:solidFill>
                          <a:latin typeface="Calibri"/>
                        </a:rPr>
                        <a:t>7437</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r>
              <a:tr h="365313">
                <a:tc>
                  <a:txBody>
                    <a:bodyPr/>
                    <a:lstStyle/>
                    <a:p>
                      <a:pPr algn="l" rtl="0" fontAlgn="t"/>
                      <a:r>
                        <a:rPr lang="en-US" sz="1800" b="1" i="0" u="none" strike="noStrike">
                          <a:solidFill>
                            <a:srgbClr val="000000"/>
                          </a:solidFill>
                          <a:latin typeface="Calibri"/>
                        </a:rPr>
                        <a:t>Agriculture Labrourers</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t"/>
                      <a:r>
                        <a:rPr lang="en-US" sz="1800" b="0" i="0" u="none" strike="noStrike" dirty="0">
                          <a:solidFill>
                            <a:srgbClr val="000000"/>
                          </a:solidFill>
                          <a:latin typeface="Calibri"/>
                        </a:rPr>
                        <a:t>14352</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r>
              <a:tr h="411437">
                <a:tc>
                  <a:txBody>
                    <a:bodyPr/>
                    <a:lstStyle/>
                    <a:p>
                      <a:pPr algn="l" rtl="0" fontAlgn="t"/>
                      <a:r>
                        <a:rPr lang="en-US" sz="1800" b="1" i="0" u="none" strike="noStrike">
                          <a:solidFill>
                            <a:srgbClr val="000000"/>
                          </a:solidFill>
                          <a:latin typeface="Calibri"/>
                        </a:rPr>
                        <a:t>Household Industrial Workers</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t"/>
                      <a:r>
                        <a:rPr lang="en-US" sz="1800" b="0" i="0" u="none" strike="noStrike" dirty="0">
                          <a:solidFill>
                            <a:srgbClr val="000000"/>
                          </a:solidFill>
                          <a:latin typeface="Calibri"/>
                        </a:rPr>
                        <a:t>1129</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r>
              <a:tr h="205719">
                <a:tc>
                  <a:txBody>
                    <a:bodyPr/>
                    <a:lstStyle/>
                    <a:p>
                      <a:pPr algn="l" rtl="0" fontAlgn="t"/>
                      <a:r>
                        <a:rPr lang="en-US" sz="1800" b="1" i="0" u="none" strike="noStrike">
                          <a:solidFill>
                            <a:srgbClr val="000000"/>
                          </a:solidFill>
                          <a:latin typeface="Calibri"/>
                        </a:rPr>
                        <a:t>Other Workers</a:t>
                      </a:r>
                    </a:p>
                  </a:txBody>
                  <a:tcPr marL="0" marR="0" marT="0" marB="0">
                    <a:lnL>
                      <a:noFill/>
                    </a:lnL>
                    <a:lnR>
                      <a:noFill/>
                    </a:lnR>
                    <a:lnT w="19050" cap="flat" cmpd="sng" algn="ctr">
                      <a:solidFill>
                        <a:srgbClr val="FFFFFF"/>
                      </a:solidFill>
                      <a:prstDash val="solid"/>
                      <a:round/>
                      <a:headEnd type="none" w="med" len="med"/>
                      <a:tailEnd type="none" w="med" len="med"/>
                    </a:lnT>
                    <a:lnB>
                      <a:noFill/>
                    </a:lnB>
                    <a:solidFill>
                      <a:srgbClr val="5B9BD5"/>
                    </a:solidFill>
                  </a:tcPr>
                </a:tc>
                <a:tc>
                  <a:txBody>
                    <a:bodyPr/>
                    <a:lstStyle/>
                    <a:p>
                      <a:pPr algn="ctr" rtl="0" fontAlgn="t"/>
                      <a:r>
                        <a:rPr lang="en-US" sz="1800" b="0" i="0" u="none" strike="noStrike" dirty="0">
                          <a:solidFill>
                            <a:srgbClr val="000000"/>
                          </a:solidFill>
                          <a:latin typeface="Calibri"/>
                        </a:rPr>
                        <a:t>3811</a:t>
                      </a:r>
                    </a:p>
                  </a:txBody>
                  <a:tcPr marL="0" marR="0" marT="0" marB="0">
                    <a:lnL>
                      <a:noFill/>
                    </a:lnL>
                    <a:lnR>
                      <a:noFill/>
                    </a:lnR>
                    <a:lnT w="12700" cap="flat" cmpd="sng" algn="ctr">
                      <a:solidFill>
                        <a:srgbClr val="FFFFFF"/>
                      </a:solidFill>
                      <a:prstDash val="solid"/>
                      <a:round/>
                      <a:headEnd type="none" w="med" len="med"/>
                      <a:tailEnd type="none" w="med" len="med"/>
                    </a:lnT>
                    <a:lnB>
                      <a:noFill/>
                    </a:lnB>
                    <a:solidFill>
                      <a:srgbClr val="D2DEEF"/>
                    </a:solidFill>
                  </a:tcPr>
                </a:tc>
              </a:tr>
            </a:tbl>
          </a:graphicData>
        </a:graphic>
      </p:graphicFrame>
      <p:sp>
        <p:nvSpPr>
          <p:cNvPr id="20" name="TextBox 19"/>
          <p:cNvSpPr txBox="1"/>
          <p:nvPr/>
        </p:nvSpPr>
        <p:spPr>
          <a:xfrm>
            <a:off x="285720" y="4786322"/>
            <a:ext cx="2786082" cy="276999"/>
          </a:xfrm>
          <a:prstGeom prst="rect">
            <a:avLst/>
          </a:prstGeom>
        </p:spPr>
        <p:txBody>
          <a:bodyPr wrap="square" lIns="0" tIns="0" rIns="0" bIns="0" rtlCol="0">
            <a:spAutoFit/>
          </a:bodyPr>
          <a:lstStyle/>
          <a:p>
            <a:r>
              <a:rPr lang="en-IN" dirty="0" smtClean="0"/>
              <a:t>Total Population - 50799</a:t>
            </a:r>
            <a:endParaRPr lang="en-US" dirty="0" err="1" smtClean="0"/>
          </a:p>
        </p:txBody>
      </p:sp>
      <p:sp>
        <p:nvSpPr>
          <p:cNvPr id="21" name="TextBox 20"/>
          <p:cNvSpPr txBox="1"/>
          <p:nvPr/>
        </p:nvSpPr>
        <p:spPr>
          <a:xfrm>
            <a:off x="4286248" y="4857760"/>
            <a:ext cx="4857752" cy="276999"/>
          </a:xfrm>
          <a:prstGeom prst="rect">
            <a:avLst/>
          </a:prstGeom>
        </p:spPr>
        <p:txBody>
          <a:bodyPr wrap="square" lIns="0" tIns="0" rIns="0" bIns="0" rtlCol="0">
            <a:spAutoFit/>
          </a:bodyPr>
          <a:lstStyle/>
          <a:p>
            <a:r>
              <a:rPr lang="en-IN" dirty="0" smtClean="0"/>
              <a:t>Total Workers (Main+ Marginal) - 26729</a:t>
            </a:r>
            <a:endParaRPr lang="en-US" dirty="0" err="1" smtClean="0"/>
          </a:p>
        </p:txBody>
      </p:sp>
    </p:spTree>
    <p:extLst>
      <p:ext uri="{BB962C8B-B14F-4D97-AF65-F5344CB8AC3E}">
        <p14:creationId xmlns:p14="http://schemas.microsoft.com/office/powerpoint/2010/main" xmlns="" val="3887403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23</a:t>
            </a:fld>
            <a:endParaRPr lang="en-US" altLang="en-US"/>
          </a:p>
        </p:txBody>
      </p:sp>
      <p:graphicFrame>
        <p:nvGraphicFramePr>
          <p:cNvPr id="12" name="Chart 11">
            <a:extLst>
              <a:ext uri="{FF2B5EF4-FFF2-40B4-BE49-F238E27FC236}">
                <a16:creationId xmlns="" xmlns:a16="http://schemas.microsoft.com/office/drawing/2014/main" id="{68D0C3AD-8582-4697-80FF-CA087763C465}"/>
              </a:ext>
            </a:extLst>
          </p:cNvPr>
          <p:cNvGraphicFramePr>
            <a:graphicFrameLocks/>
          </p:cNvGraphicFramePr>
          <p:nvPr>
            <p:extLst>
              <p:ext uri="{D42A27DB-BD31-4B8C-83A1-F6EECF244321}">
                <p14:modId xmlns:p14="http://schemas.microsoft.com/office/powerpoint/2010/main" xmlns="" val="2542550939"/>
              </p:ext>
            </p:extLst>
          </p:nvPr>
        </p:nvGraphicFramePr>
        <p:xfrm>
          <a:off x="-540568" y="1052736"/>
          <a:ext cx="3610897" cy="27653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 xmlns:a16="http://schemas.microsoft.com/office/drawing/2014/main" id="{BEDBC5CA-EFB2-4A7E-8296-F01F50834321}"/>
              </a:ext>
            </a:extLst>
          </p:cNvPr>
          <p:cNvGraphicFramePr>
            <a:graphicFrameLocks/>
          </p:cNvGraphicFramePr>
          <p:nvPr>
            <p:extLst>
              <p:ext uri="{D42A27DB-BD31-4B8C-83A1-F6EECF244321}">
                <p14:modId xmlns:p14="http://schemas.microsoft.com/office/powerpoint/2010/main" xmlns="" val="667020591"/>
              </p:ext>
            </p:extLst>
          </p:nvPr>
        </p:nvGraphicFramePr>
        <p:xfrm>
          <a:off x="2483768" y="1052736"/>
          <a:ext cx="3276514" cy="288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 xmlns:a16="http://schemas.microsoft.com/office/drawing/2014/main" id="{6A423F51-C41A-4634-A498-CF0B63021740}"/>
              </a:ext>
            </a:extLst>
          </p:cNvPr>
          <p:cNvGraphicFramePr>
            <a:graphicFrameLocks/>
          </p:cNvGraphicFramePr>
          <p:nvPr>
            <p:extLst>
              <p:ext uri="{D42A27DB-BD31-4B8C-83A1-F6EECF244321}">
                <p14:modId xmlns:p14="http://schemas.microsoft.com/office/powerpoint/2010/main" xmlns="" val="1484808815"/>
              </p:ext>
            </p:extLst>
          </p:nvPr>
        </p:nvGraphicFramePr>
        <p:xfrm>
          <a:off x="5162144" y="1028583"/>
          <a:ext cx="4004676" cy="288620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 Box 13"/>
          <p:cNvSpPr txBox="1"/>
          <p:nvPr/>
        </p:nvSpPr>
        <p:spPr>
          <a:xfrm>
            <a:off x="65322" y="3466574"/>
            <a:ext cx="4277360" cy="184666"/>
          </a:xfrm>
          <a:prstGeom prst="rect">
            <a:avLst/>
          </a:prstGeom>
        </p:spPr>
        <p:txBody>
          <a:bodyPr wrap="square" lIns="0" tIns="0" rIns="0" bIns="0">
            <a:spAutoFit/>
          </a:bodyPr>
          <a:lstStyle/>
          <a:p>
            <a:r>
              <a:rPr lang="en-US" sz="1200" b="1" dirty="0">
                <a:sym typeface="+mn-ea"/>
              </a:rPr>
              <a:t>Source:  </a:t>
            </a:r>
            <a:r>
              <a:rPr lang="en-US" sz="1200" dirty="0">
                <a:sym typeface="+mn-ea"/>
              </a:rPr>
              <a:t>Primary Survey</a:t>
            </a:r>
            <a:endParaRPr lang="en-US" dirty="0"/>
          </a:p>
        </p:txBody>
      </p:sp>
      <p:sp>
        <p:nvSpPr>
          <p:cNvPr id="19" name="Title 1"/>
          <p:cNvSpPr>
            <a:spLocks noGrp="1"/>
          </p:cNvSpPr>
          <p:nvPr>
            <p:ph type="title"/>
          </p:nvPr>
        </p:nvSpPr>
        <p:spPr bwMode="auto">
          <a:xfrm>
            <a:off x="295308" y="242808"/>
            <a:ext cx="8991600" cy="369332"/>
          </a:xfrm>
          <a:noFill/>
          <a:ln>
            <a:miter lim="800000"/>
          </a:ln>
        </p:spPr>
        <p:txBody>
          <a:bodyPr vert="horz" numCol="1" compatLnSpc="1"/>
          <a:lstStyle/>
          <a:p>
            <a:r>
              <a:rPr lang="en-IN" altLang="en-US" sz="2400" dirty="0"/>
              <a:t>EXISTING SITUATION ANALYSIS - </a:t>
            </a:r>
            <a:r>
              <a:rPr lang="en-US" sz="2400" dirty="0"/>
              <a:t>HOUSING</a:t>
            </a:r>
            <a:endParaRPr lang="en-IN" altLang="en-US" sz="2400" dirty="0"/>
          </a:p>
        </p:txBody>
      </p:sp>
      <p:sp>
        <p:nvSpPr>
          <p:cNvPr id="4" name="TextBox 3"/>
          <p:cNvSpPr txBox="1"/>
          <p:nvPr/>
        </p:nvSpPr>
        <p:spPr>
          <a:xfrm>
            <a:off x="238140" y="4581128"/>
            <a:ext cx="8906257" cy="1661993"/>
          </a:xfrm>
          <a:prstGeom prst="rect">
            <a:avLst/>
          </a:prstGeom>
        </p:spPr>
        <p:txBody>
          <a:bodyPr wrap="square" lIns="0" tIns="0" rIns="0" bIns="0" rtlCol="0">
            <a:spAutoFit/>
          </a:bodyPr>
          <a:lstStyle/>
          <a:p>
            <a:pPr marL="285750" indent="-285750">
              <a:lnSpc>
                <a:spcPct val="150000"/>
              </a:lnSpc>
              <a:buFont typeface="Arial" panose="020B0604020202020204" pitchFamily="34" charset="0"/>
              <a:buChar char="•"/>
            </a:pPr>
            <a:r>
              <a:rPr lang="en-US" dirty="0"/>
              <a:t>As per primary survey analysis, it is observed that most of the people are benefited through </a:t>
            </a:r>
            <a:r>
              <a:rPr lang="en-US" dirty="0" err="1"/>
              <a:t>Govt</a:t>
            </a:r>
            <a:r>
              <a:rPr lang="en-US" dirty="0"/>
              <a:t> schemes.</a:t>
            </a:r>
          </a:p>
          <a:p>
            <a:pPr marL="285750" indent="-285750">
              <a:lnSpc>
                <a:spcPct val="150000"/>
              </a:lnSpc>
              <a:buFont typeface="Arial" panose="020B0604020202020204" pitchFamily="34" charset="0"/>
              <a:buChar char="•"/>
            </a:pPr>
            <a:r>
              <a:rPr lang="en-US" dirty="0"/>
              <a:t>65% of people are benefited through </a:t>
            </a:r>
            <a:r>
              <a:rPr lang="en-US" dirty="0" err="1"/>
              <a:t>Indiramma</a:t>
            </a:r>
            <a:r>
              <a:rPr lang="en-US" dirty="0"/>
              <a:t> hosing scheme</a:t>
            </a:r>
          </a:p>
          <a:p>
            <a:pPr marL="285750" indent="-285750">
              <a:lnSpc>
                <a:spcPct val="150000"/>
              </a:lnSpc>
              <a:buFont typeface="Arial" panose="020B0604020202020204" pitchFamily="34" charset="0"/>
              <a:buChar char="•"/>
            </a:pPr>
            <a:endParaRPr lang="en-US" dirty="0" err="1"/>
          </a:p>
        </p:txBody>
      </p:sp>
    </p:spTree>
    <p:extLst>
      <p:ext uri="{BB962C8B-B14F-4D97-AF65-F5344CB8AC3E}">
        <p14:creationId xmlns:p14="http://schemas.microsoft.com/office/powerpoint/2010/main" xmlns="" val="38874030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24</a:t>
            </a:fld>
            <a:endParaRPr lang="en-US" altLang="en-US"/>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 Box 13"/>
          <p:cNvSpPr txBox="1"/>
          <p:nvPr/>
        </p:nvSpPr>
        <p:spPr>
          <a:xfrm>
            <a:off x="539552" y="6312537"/>
            <a:ext cx="4277360" cy="461665"/>
          </a:xfrm>
          <a:prstGeom prst="rect">
            <a:avLst/>
          </a:prstGeom>
        </p:spPr>
        <p:txBody>
          <a:bodyPr wrap="square" lIns="0" tIns="0" rIns="0" bIns="0">
            <a:spAutoFit/>
          </a:bodyPr>
          <a:lstStyle/>
          <a:p>
            <a:r>
              <a:rPr lang="en-US" sz="1200" b="1" dirty="0">
                <a:sym typeface="+mn-ea"/>
              </a:rPr>
              <a:t>Source:  </a:t>
            </a:r>
            <a:r>
              <a:rPr lang="en-US" sz="1200" dirty="0">
                <a:sym typeface="+mn-ea"/>
              </a:rPr>
              <a:t>SRTM DATA- USGS </a:t>
            </a:r>
            <a:endParaRPr lang="en-US" sz="1200" dirty="0"/>
          </a:p>
          <a:p>
            <a:endParaRPr lang="en-US" dirty="0" err="1"/>
          </a:p>
        </p:txBody>
      </p:sp>
      <p:sp>
        <p:nvSpPr>
          <p:cNvPr id="9" name="Title 1"/>
          <p:cNvSpPr>
            <a:spLocks noGrp="1"/>
          </p:cNvSpPr>
          <p:nvPr>
            <p:ph type="title"/>
          </p:nvPr>
        </p:nvSpPr>
        <p:spPr bwMode="auto">
          <a:xfrm>
            <a:off x="295308" y="242808"/>
            <a:ext cx="8991600" cy="369332"/>
          </a:xfrm>
          <a:noFill/>
          <a:ln>
            <a:miter lim="800000"/>
          </a:ln>
        </p:spPr>
        <p:txBody>
          <a:bodyPr vert="horz" numCol="1" compatLnSpc="1"/>
          <a:lstStyle/>
          <a:p>
            <a:r>
              <a:rPr lang="en-IN" altLang="en-US" sz="2400" dirty="0"/>
              <a:t>EXISTING SITUATION </a:t>
            </a:r>
            <a:r>
              <a:rPr lang="en-IN" altLang="en-US" sz="2400" dirty="0" smtClean="0"/>
              <a:t>ANALYSIS – Contour Map</a:t>
            </a:r>
            <a:endParaRPr lang="en-IN" altLang="en-US" sz="24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xmlns="" val="0"/>
              </a:ext>
            </a:extLst>
          </a:blip>
          <a:srcRect l="14037" t="2629" r="11916" b="2283"/>
          <a:stretch/>
        </p:blipFill>
        <p:spPr>
          <a:xfrm>
            <a:off x="1187623" y="836711"/>
            <a:ext cx="6412507" cy="5822851"/>
          </a:xfrm>
          <a:prstGeom prst="rect">
            <a:avLst/>
          </a:prstGeom>
        </p:spPr>
      </p:pic>
      <p:sp>
        <p:nvSpPr>
          <p:cNvPr id="16" name="Slide Number Placeholder 4"/>
          <p:cNvSpPr txBox="1">
            <a:spLocks/>
          </p:cNvSpPr>
          <p:nvPr/>
        </p:nvSpPr>
        <p:spPr>
          <a:xfrm>
            <a:off x="8928100" y="6659563"/>
            <a:ext cx="160871" cy="157620"/>
          </a:xfrm>
          <a:prstGeom prst="rect">
            <a:avLst/>
          </a:prstGeom>
        </p:spPr>
        <p:txBody>
          <a:bodyPr vert="horz" wrap="square" lIns="0" tIns="0" rIns="0" bIns="0" numCol="1" anchor="t" anchorCtr="0" compatLnSpc="1">
            <a:spAutoFit/>
          </a:bodyPr>
          <a:lstStyle>
            <a:defPPr>
              <a:defRPr lang="en-US"/>
            </a:defPPr>
            <a:lvl1pPr algn="r" rtl="0" eaLnBrk="1" fontAlgn="base" hangingPunct="1">
              <a:spcBef>
                <a:spcPct val="0"/>
              </a:spcBef>
              <a:spcAft>
                <a:spcPct val="0"/>
              </a:spcAft>
              <a:defRPr sz="1000" kern="1200">
                <a:solidFill>
                  <a:srgbClr val="FFFFFF"/>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4CDAAFD6-C596-4FF4-9C1F-F5695FC727F4}" type="slidenum">
              <a:rPr lang="en-US" altLang="en-US" smtClean="0"/>
              <a:pPr/>
              <a:t>24</a:t>
            </a:fld>
            <a:endParaRPr lang="en-US" altLang="en-US"/>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xmlns="" val="0"/>
              </a:ext>
            </a:extLst>
          </a:blip>
          <a:srcRect l="13726" t="4820" r="13605" b="7285"/>
          <a:stretch/>
        </p:blipFill>
        <p:spPr>
          <a:xfrm>
            <a:off x="1115616" y="836712"/>
            <a:ext cx="6633628" cy="5675437"/>
          </a:xfrm>
          <a:prstGeom prst="rect">
            <a:avLst/>
          </a:prstGeom>
        </p:spPr>
      </p:pic>
      <p:sp>
        <p:nvSpPr>
          <p:cNvPr id="11" name="Up Arrow 10"/>
          <p:cNvSpPr/>
          <p:nvPr/>
        </p:nvSpPr>
        <p:spPr>
          <a:xfrm>
            <a:off x="2643174" y="4649164"/>
            <a:ext cx="214314" cy="422910"/>
          </a:xfrm>
          <a:prstGeom prst="upArrow">
            <a:avLst/>
          </a:prstGeom>
          <a:solidFill>
            <a:srgbClr val="FFFFFF"/>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smtClean="0">
              <a:solidFill>
                <a:schemeClr val="tx1"/>
              </a:solidFill>
            </a:endParaRPr>
          </a:p>
        </p:txBody>
      </p:sp>
      <p:sp>
        <p:nvSpPr>
          <p:cNvPr id="12" name="Up Arrow 11"/>
          <p:cNvSpPr/>
          <p:nvPr/>
        </p:nvSpPr>
        <p:spPr>
          <a:xfrm>
            <a:off x="3643306" y="2791776"/>
            <a:ext cx="214314" cy="422910"/>
          </a:xfrm>
          <a:prstGeom prst="upArrow">
            <a:avLst/>
          </a:prstGeom>
          <a:solidFill>
            <a:srgbClr val="FFFFFF"/>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smtClean="0">
              <a:solidFill>
                <a:schemeClr val="tx1"/>
              </a:solidFill>
            </a:endParaRPr>
          </a:p>
        </p:txBody>
      </p:sp>
      <p:sp>
        <p:nvSpPr>
          <p:cNvPr id="13" name="Up Arrow 12"/>
          <p:cNvSpPr/>
          <p:nvPr/>
        </p:nvSpPr>
        <p:spPr>
          <a:xfrm>
            <a:off x="6143636" y="2143116"/>
            <a:ext cx="214314" cy="422910"/>
          </a:xfrm>
          <a:prstGeom prst="upArrow">
            <a:avLst/>
          </a:prstGeom>
          <a:solidFill>
            <a:srgbClr val="FFFFFF"/>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smtClean="0">
              <a:solidFill>
                <a:schemeClr val="tx1"/>
              </a:solidFill>
            </a:endParaRPr>
          </a:p>
        </p:txBody>
      </p:sp>
      <p:sp>
        <p:nvSpPr>
          <p:cNvPr id="14" name="Up Arrow 13"/>
          <p:cNvSpPr/>
          <p:nvPr/>
        </p:nvSpPr>
        <p:spPr>
          <a:xfrm>
            <a:off x="4643438" y="1357298"/>
            <a:ext cx="214314" cy="422910"/>
          </a:xfrm>
          <a:prstGeom prst="upArrow">
            <a:avLst/>
          </a:prstGeom>
          <a:solidFill>
            <a:srgbClr val="FFFFFF"/>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smtClean="0">
              <a:solidFill>
                <a:schemeClr val="tx1"/>
              </a:solidFill>
            </a:endParaRPr>
          </a:p>
        </p:txBody>
      </p:sp>
      <p:sp>
        <p:nvSpPr>
          <p:cNvPr id="19" name="Up Arrow 18"/>
          <p:cNvSpPr/>
          <p:nvPr/>
        </p:nvSpPr>
        <p:spPr>
          <a:xfrm>
            <a:off x="2714612" y="2357430"/>
            <a:ext cx="214314" cy="422910"/>
          </a:xfrm>
          <a:prstGeom prst="upArrow">
            <a:avLst/>
          </a:prstGeom>
          <a:solidFill>
            <a:srgbClr val="FFFFFF"/>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smtClean="0">
              <a:solidFill>
                <a:schemeClr val="tx1"/>
              </a:solidFill>
            </a:endParaRPr>
          </a:p>
        </p:txBody>
      </p:sp>
      <p:sp>
        <p:nvSpPr>
          <p:cNvPr id="20" name="Up Arrow 19"/>
          <p:cNvSpPr/>
          <p:nvPr/>
        </p:nvSpPr>
        <p:spPr>
          <a:xfrm>
            <a:off x="5715008" y="4214818"/>
            <a:ext cx="214314" cy="422910"/>
          </a:xfrm>
          <a:prstGeom prst="upArrow">
            <a:avLst/>
          </a:prstGeom>
          <a:solidFill>
            <a:srgbClr val="FFFFFF"/>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smtClean="0">
              <a:solidFill>
                <a:schemeClr val="tx1"/>
              </a:solidFill>
            </a:endParaRPr>
          </a:p>
        </p:txBody>
      </p:sp>
      <p:sp>
        <p:nvSpPr>
          <p:cNvPr id="21" name="Up Arrow 20"/>
          <p:cNvSpPr/>
          <p:nvPr/>
        </p:nvSpPr>
        <p:spPr>
          <a:xfrm>
            <a:off x="6572264" y="6000768"/>
            <a:ext cx="214314" cy="422910"/>
          </a:xfrm>
          <a:prstGeom prst="upArrow">
            <a:avLst/>
          </a:prstGeom>
          <a:solidFill>
            <a:srgbClr val="FFFFFF"/>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smtClean="0">
              <a:solidFill>
                <a:schemeClr val="tx1"/>
              </a:solidFill>
            </a:endParaRPr>
          </a:p>
        </p:txBody>
      </p:sp>
      <p:sp>
        <p:nvSpPr>
          <p:cNvPr id="22" name="TextBox 21"/>
          <p:cNvSpPr txBox="1"/>
          <p:nvPr/>
        </p:nvSpPr>
        <p:spPr>
          <a:xfrm>
            <a:off x="4643438" y="1142984"/>
            <a:ext cx="285752" cy="215444"/>
          </a:xfrm>
          <a:prstGeom prst="rect">
            <a:avLst/>
          </a:prstGeom>
        </p:spPr>
        <p:txBody>
          <a:bodyPr wrap="square" lIns="0" tIns="0" rIns="0" bIns="0" rtlCol="0">
            <a:spAutoFit/>
          </a:bodyPr>
          <a:lstStyle/>
          <a:p>
            <a:r>
              <a:rPr lang="en-IN" sz="1400" dirty="0" smtClean="0">
                <a:solidFill>
                  <a:schemeClr val="accent3">
                    <a:lumMod val="20000"/>
                    <a:lumOff val="80000"/>
                  </a:schemeClr>
                </a:solidFill>
              </a:rPr>
              <a:t>30</a:t>
            </a:r>
            <a:endParaRPr lang="en-US" sz="1400" dirty="0" err="1" smtClean="0">
              <a:solidFill>
                <a:schemeClr val="accent3">
                  <a:lumMod val="20000"/>
                  <a:lumOff val="80000"/>
                </a:schemeClr>
              </a:solidFill>
            </a:endParaRPr>
          </a:p>
        </p:txBody>
      </p:sp>
      <p:sp>
        <p:nvSpPr>
          <p:cNvPr id="23" name="TextBox 22"/>
          <p:cNvSpPr txBox="1"/>
          <p:nvPr/>
        </p:nvSpPr>
        <p:spPr>
          <a:xfrm>
            <a:off x="6143636" y="1928802"/>
            <a:ext cx="285752" cy="214314"/>
          </a:xfrm>
          <a:prstGeom prst="rect">
            <a:avLst/>
          </a:prstGeom>
        </p:spPr>
        <p:txBody>
          <a:bodyPr wrap="square" lIns="0" tIns="0" rIns="0" bIns="0" rtlCol="0">
            <a:spAutoFit/>
          </a:bodyPr>
          <a:lstStyle/>
          <a:p>
            <a:r>
              <a:rPr lang="en-IN" sz="1400" dirty="0" smtClean="0">
                <a:solidFill>
                  <a:schemeClr val="accent3">
                    <a:lumMod val="20000"/>
                    <a:lumOff val="80000"/>
                  </a:schemeClr>
                </a:solidFill>
              </a:rPr>
              <a:t>20</a:t>
            </a:r>
            <a:endParaRPr lang="en-US" sz="1400" dirty="0" err="1" smtClean="0">
              <a:solidFill>
                <a:schemeClr val="accent3">
                  <a:lumMod val="20000"/>
                  <a:lumOff val="80000"/>
                </a:schemeClr>
              </a:solidFill>
            </a:endParaRPr>
          </a:p>
        </p:txBody>
      </p:sp>
      <p:sp>
        <p:nvSpPr>
          <p:cNvPr id="24" name="TextBox 23"/>
          <p:cNvSpPr txBox="1"/>
          <p:nvPr/>
        </p:nvSpPr>
        <p:spPr>
          <a:xfrm>
            <a:off x="2857488" y="2214554"/>
            <a:ext cx="285752" cy="215444"/>
          </a:xfrm>
          <a:prstGeom prst="rect">
            <a:avLst/>
          </a:prstGeom>
        </p:spPr>
        <p:txBody>
          <a:bodyPr wrap="square" lIns="0" tIns="0" rIns="0" bIns="0" rtlCol="0">
            <a:spAutoFit/>
          </a:bodyPr>
          <a:lstStyle/>
          <a:p>
            <a:r>
              <a:rPr lang="en-IN" sz="1400" dirty="0" smtClean="0">
                <a:solidFill>
                  <a:schemeClr val="accent3">
                    <a:lumMod val="20000"/>
                    <a:lumOff val="80000"/>
                  </a:schemeClr>
                </a:solidFill>
              </a:rPr>
              <a:t>05</a:t>
            </a:r>
            <a:endParaRPr lang="en-US" sz="1400" dirty="0" err="1" smtClean="0">
              <a:solidFill>
                <a:schemeClr val="accent3">
                  <a:lumMod val="20000"/>
                  <a:lumOff val="80000"/>
                </a:schemeClr>
              </a:solidFill>
            </a:endParaRPr>
          </a:p>
        </p:txBody>
      </p:sp>
      <p:sp>
        <p:nvSpPr>
          <p:cNvPr id="25" name="TextBox 24"/>
          <p:cNvSpPr txBox="1"/>
          <p:nvPr/>
        </p:nvSpPr>
        <p:spPr>
          <a:xfrm>
            <a:off x="3643306" y="2500306"/>
            <a:ext cx="285752" cy="215444"/>
          </a:xfrm>
          <a:prstGeom prst="rect">
            <a:avLst/>
          </a:prstGeom>
        </p:spPr>
        <p:txBody>
          <a:bodyPr wrap="square" lIns="0" tIns="0" rIns="0" bIns="0" rtlCol="0">
            <a:spAutoFit/>
          </a:bodyPr>
          <a:lstStyle/>
          <a:p>
            <a:r>
              <a:rPr lang="en-IN" sz="1400" dirty="0" smtClean="0">
                <a:solidFill>
                  <a:schemeClr val="accent3">
                    <a:lumMod val="20000"/>
                    <a:lumOff val="80000"/>
                  </a:schemeClr>
                </a:solidFill>
              </a:rPr>
              <a:t>08</a:t>
            </a:r>
            <a:endParaRPr lang="en-US" sz="1400" dirty="0" err="1" smtClean="0">
              <a:solidFill>
                <a:schemeClr val="accent3">
                  <a:lumMod val="20000"/>
                  <a:lumOff val="80000"/>
                </a:schemeClr>
              </a:solidFill>
            </a:endParaRPr>
          </a:p>
        </p:txBody>
      </p:sp>
      <p:sp>
        <p:nvSpPr>
          <p:cNvPr id="26" name="TextBox 25"/>
          <p:cNvSpPr txBox="1"/>
          <p:nvPr/>
        </p:nvSpPr>
        <p:spPr>
          <a:xfrm>
            <a:off x="2643174" y="4428002"/>
            <a:ext cx="285752" cy="215444"/>
          </a:xfrm>
          <a:prstGeom prst="rect">
            <a:avLst/>
          </a:prstGeom>
        </p:spPr>
        <p:txBody>
          <a:bodyPr wrap="square" lIns="0" tIns="0" rIns="0" bIns="0" rtlCol="0">
            <a:spAutoFit/>
          </a:bodyPr>
          <a:lstStyle/>
          <a:p>
            <a:r>
              <a:rPr lang="en-IN" sz="1400" dirty="0" smtClean="0">
                <a:solidFill>
                  <a:schemeClr val="accent3">
                    <a:lumMod val="20000"/>
                    <a:lumOff val="80000"/>
                  </a:schemeClr>
                </a:solidFill>
              </a:rPr>
              <a:t>30</a:t>
            </a:r>
            <a:endParaRPr lang="en-US" sz="1400" dirty="0" err="1" smtClean="0">
              <a:solidFill>
                <a:schemeClr val="accent3">
                  <a:lumMod val="20000"/>
                  <a:lumOff val="80000"/>
                </a:schemeClr>
              </a:solidFill>
            </a:endParaRPr>
          </a:p>
        </p:txBody>
      </p:sp>
      <p:sp>
        <p:nvSpPr>
          <p:cNvPr id="27" name="TextBox 26"/>
          <p:cNvSpPr txBox="1"/>
          <p:nvPr/>
        </p:nvSpPr>
        <p:spPr>
          <a:xfrm>
            <a:off x="5715008" y="4000504"/>
            <a:ext cx="285752" cy="215444"/>
          </a:xfrm>
          <a:prstGeom prst="rect">
            <a:avLst/>
          </a:prstGeom>
        </p:spPr>
        <p:txBody>
          <a:bodyPr wrap="square" lIns="0" tIns="0" rIns="0" bIns="0" rtlCol="0">
            <a:spAutoFit/>
          </a:bodyPr>
          <a:lstStyle/>
          <a:p>
            <a:r>
              <a:rPr lang="en-IN" sz="1400" dirty="0" smtClean="0">
                <a:solidFill>
                  <a:schemeClr val="accent3">
                    <a:lumMod val="20000"/>
                    <a:lumOff val="80000"/>
                  </a:schemeClr>
                </a:solidFill>
              </a:rPr>
              <a:t>20</a:t>
            </a:r>
            <a:endParaRPr lang="en-US" sz="1400" dirty="0" err="1" smtClean="0">
              <a:solidFill>
                <a:schemeClr val="accent3">
                  <a:lumMod val="20000"/>
                  <a:lumOff val="80000"/>
                </a:schemeClr>
              </a:solidFill>
            </a:endParaRPr>
          </a:p>
        </p:txBody>
      </p:sp>
      <p:sp>
        <p:nvSpPr>
          <p:cNvPr id="28" name="TextBox 27"/>
          <p:cNvSpPr txBox="1"/>
          <p:nvPr/>
        </p:nvSpPr>
        <p:spPr>
          <a:xfrm>
            <a:off x="6429388" y="6142514"/>
            <a:ext cx="285752" cy="215444"/>
          </a:xfrm>
          <a:prstGeom prst="rect">
            <a:avLst/>
          </a:prstGeom>
        </p:spPr>
        <p:txBody>
          <a:bodyPr wrap="square" lIns="0" tIns="0" rIns="0" bIns="0" rtlCol="0">
            <a:spAutoFit/>
          </a:bodyPr>
          <a:lstStyle/>
          <a:p>
            <a:r>
              <a:rPr lang="en-IN" sz="1400" dirty="0" smtClean="0">
                <a:solidFill>
                  <a:schemeClr val="accent3">
                    <a:lumMod val="20000"/>
                    <a:lumOff val="80000"/>
                  </a:schemeClr>
                </a:solidFill>
              </a:rPr>
              <a:t>20</a:t>
            </a:r>
            <a:endParaRPr lang="en-US" sz="1400" dirty="0" err="1" smtClean="0">
              <a:solidFill>
                <a:schemeClr val="accent3">
                  <a:lumMod val="20000"/>
                  <a:lumOff val="80000"/>
                </a:schemeClr>
              </a:solidFill>
            </a:endParaRPr>
          </a:p>
        </p:txBody>
      </p:sp>
      <p:sp>
        <p:nvSpPr>
          <p:cNvPr id="29" name="Up Arrow 28"/>
          <p:cNvSpPr/>
          <p:nvPr/>
        </p:nvSpPr>
        <p:spPr>
          <a:xfrm>
            <a:off x="3428992" y="2071678"/>
            <a:ext cx="214314" cy="422910"/>
          </a:xfrm>
          <a:prstGeom prst="upArrow">
            <a:avLst/>
          </a:prstGeom>
          <a:solidFill>
            <a:srgbClr val="FFFFFF"/>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US" b="1" dirty="0" err="1" smtClean="0">
              <a:solidFill>
                <a:schemeClr val="tx1"/>
              </a:solidFill>
            </a:endParaRPr>
          </a:p>
        </p:txBody>
      </p:sp>
      <p:sp>
        <p:nvSpPr>
          <p:cNvPr id="30" name="TextBox 29"/>
          <p:cNvSpPr txBox="1"/>
          <p:nvPr/>
        </p:nvSpPr>
        <p:spPr>
          <a:xfrm>
            <a:off x="3428992" y="1856234"/>
            <a:ext cx="285752" cy="215444"/>
          </a:xfrm>
          <a:prstGeom prst="rect">
            <a:avLst/>
          </a:prstGeom>
        </p:spPr>
        <p:txBody>
          <a:bodyPr wrap="square" lIns="0" tIns="0" rIns="0" bIns="0" rtlCol="0">
            <a:spAutoFit/>
          </a:bodyPr>
          <a:lstStyle/>
          <a:p>
            <a:r>
              <a:rPr lang="en-IN" sz="1400" dirty="0" smtClean="0">
                <a:solidFill>
                  <a:schemeClr val="accent3">
                    <a:lumMod val="20000"/>
                    <a:lumOff val="80000"/>
                  </a:schemeClr>
                </a:solidFill>
              </a:rPr>
              <a:t>20</a:t>
            </a:r>
            <a:endParaRPr lang="en-US" sz="1400" dirty="0" err="1" smtClean="0">
              <a:solidFill>
                <a:schemeClr val="accent3">
                  <a:lumMod val="20000"/>
                  <a:lumOff val="80000"/>
                </a:schemeClr>
              </a:solidFill>
            </a:endParaRPr>
          </a:p>
        </p:txBody>
      </p:sp>
      <p:sp>
        <p:nvSpPr>
          <p:cNvPr id="31" name="32-Point Star 30"/>
          <p:cNvSpPr/>
          <p:nvPr/>
        </p:nvSpPr>
        <p:spPr>
          <a:xfrm>
            <a:off x="2928926" y="4643447"/>
            <a:ext cx="500066" cy="402967"/>
          </a:xfrm>
          <a:prstGeom prst="star32">
            <a:avLst/>
          </a:prstGeom>
          <a:solidFill>
            <a:schemeClr val="accent3">
              <a:lumMod val="75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342900" indent="-342900" algn="ctr">
              <a:spcBef>
                <a:spcPts val="1200"/>
              </a:spcBef>
              <a:buClr>
                <a:schemeClr val="tx2"/>
              </a:buClr>
            </a:pPr>
            <a:r>
              <a:rPr lang="en-IN" sz="800" b="1" dirty="0" smtClean="0">
                <a:solidFill>
                  <a:schemeClr val="tx1"/>
                </a:solidFill>
              </a:rPr>
              <a:t>60</a:t>
            </a:r>
            <a:endParaRPr lang="en-US" sz="800" b="1" dirty="0" err="1" smtClean="0">
              <a:solidFill>
                <a:schemeClr val="tx1"/>
              </a:solidFill>
            </a:endParaRPr>
          </a:p>
        </p:txBody>
      </p:sp>
      <p:sp>
        <p:nvSpPr>
          <p:cNvPr id="33" name="Rounded Rectangle 32"/>
          <p:cNvSpPr/>
          <p:nvPr/>
        </p:nvSpPr>
        <p:spPr>
          <a:xfrm>
            <a:off x="3714744" y="4857761"/>
            <a:ext cx="500066" cy="408623"/>
          </a:xfrm>
          <a:prstGeom prst="roundRect">
            <a:avLst/>
          </a:prstGeom>
          <a:solidFill>
            <a:srgbClr val="00B050">
              <a:alpha val="33000"/>
            </a:srgb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spAutoFit/>
          </a:bodyPr>
          <a:lstStyle/>
          <a:p>
            <a:pPr marL="342900" indent="-342900" algn="ctr">
              <a:spcBef>
                <a:spcPts val="1200"/>
              </a:spcBef>
              <a:buClr>
                <a:schemeClr val="tx2"/>
              </a:buClr>
            </a:pPr>
            <a:r>
              <a:rPr lang="en-IN" b="1" dirty="0" smtClean="0">
                <a:solidFill>
                  <a:schemeClr val="tx1"/>
                </a:solidFill>
              </a:rPr>
              <a:t>PF</a:t>
            </a:r>
            <a:endParaRPr lang="en-US" b="1" dirty="0" err="1" smtClean="0">
              <a:solidFill>
                <a:schemeClr val="tx1"/>
              </a:solidFill>
            </a:endParaRPr>
          </a:p>
        </p:txBody>
      </p:sp>
    </p:spTree>
    <p:extLst>
      <p:ext uri="{BB962C8B-B14F-4D97-AF65-F5344CB8AC3E}">
        <p14:creationId xmlns:p14="http://schemas.microsoft.com/office/powerpoint/2010/main" xmlns="" val="20191908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42" y="255139"/>
            <a:ext cx="7360920" cy="369332"/>
          </a:xfrm>
        </p:spPr>
        <p:txBody>
          <a:bodyPr/>
          <a:lstStyle/>
          <a:p>
            <a:r>
              <a:rPr lang="en-US" sz="2400" dirty="0"/>
              <a:t>EXISTING SITUATION ANALYSIS - HERITAGE SITES</a:t>
            </a:r>
            <a:endParaRPr lang="en-IN" sz="2400" dirty="0"/>
          </a:p>
        </p:txBody>
      </p:sp>
      <p:sp>
        <p:nvSpPr>
          <p:cNvPr id="5" name="Slide Number Placeholder 4"/>
          <p:cNvSpPr>
            <a:spLocks noGrp="1"/>
          </p:cNvSpPr>
          <p:nvPr>
            <p:ph type="sldNum" sz="quarter" idx="12"/>
          </p:nvPr>
        </p:nvSpPr>
        <p:spPr/>
        <p:txBody>
          <a:bodyPr/>
          <a:lstStyle/>
          <a:p>
            <a:fld id="{4CDAAFD6-C596-4FF4-9C1F-F5695FC727F4}" type="slidenum">
              <a:rPr lang="en-US" altLang="en-US" smtClean="0"/>
              <a:pPr/>
              <a:t>25</a:t>
            </a:fld>
            <a:endParaRPr lang="en-US" altLang="en-US"/>
          </a:p>
        </p:txBody>
      </p:sp>
      <p:pic>
        <p:nvPicPr>
          <p:cNvPr id="7" name="Picture 6" descr="C:\Users\Hp Desktop\Desktop\PHO\History of Temple KAMBADUR0006.jpg"/>
          <p:cNvPicPr/>
          <p:nvPr/>
        </p:nvPicPr>
        <p:blipFill rotWithShape="1">
          <a:blip r:embed="rId2" cstate="print"/>
          <a:srcRect l="22019" t="27681" r="10855" b="40371"/>
          <a:stretch/>
        </p:blipFill>
        <p:spPr bwMode="auto">
          <a:xfrm>
            <a:off x="3173478" y="1052736"/>
            <a:ext cx="2550791" cy="1923547"/>
          </a:xfrm>
          <a:prstGeom prst="rect">
            <a:avLst/>
          </a:prstGeom>
          <a:noFill/>
          <a:ln w="9525">
            <a:noFill/>
            <a:miter lim="800000"/>
            <a:headEnd/>
            <a:tailEnd/>
          </a:ln>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1046" y="1052736"/>
            <a:ext cx="2900729" cy="1923548"/>
          </a:xfrm>
          <a:prstGeom prst="rect">
            <a:avLst/>
          </a:prstGeom>
        </p:spPr>
      </p:pic>
      <p:pic>
        <p:nvPicPr>
          <p:cNvPr id="9" name="Picture 8" descr="C:\Users\Hp Desktop\Desktop\PHO\IMG_0648.JPG"/>
          <p:cNvPicPr/>
          <p:nvPr/>
        </p:nvPicPr>
        <p:blipFill>
          <a:blip r:embed="rId4"/>
          <a:srcRect/>
          <a:stretch>
            <a:fillRect/>
          </a:stretch>
        </p:blipFill>
        <p:spPr bwMode="auto">
          <a:xfrm>
            <a:off x="5838329" y="1052736"/>
            <a:ext cx="3168352" cy="1923548"/>
          </a:xfrm>
          <a:prstGeom prst="rect">
            <a:avLst/>
          </a:prstGeom>
          <a:noFill/>
          <a:ln w="9525">
            <a:noFill/>
            <a:miter lim="800000"/>
            <a:headEnd/>
            <a:tailEnd/>
          </a:ln>
        </p:spPr>
      </p:pic>
      <p:sp>
        <p:nvSpPr>
          <p:cNvPr id="10" name="Rectangle 9"/>
          <p:cNvSpPr/>
          <p:nvPr/>
        </p:nvSpPr>
        <p:spPr>
          <a:xfrm>
            <a:off x="5811453" y="2976283"/>
            <a:ext cx="3222104" cy="276999"/>
          </a:xfrm>
          <a:prstGeom prst="rect">
            <a:avLst/>
          </a:prstGeom>
        </p:spPr>
        <p:txBody>
          <a:bodyPr wrap="square">
            <a:spAutoFit/>
          </a:bodyPr>
          <a:lstStyle/>
          <a:p>
            <a:pPr algn="ctr"/>
            <a:r>
              <a:rPr lang="en-US" sz="1200" b="1" dirty="0">
                <a:latin typeface="Calibri" panose="020F0502020204030204" pitchFamily="34" charset="0"/>
                <a:ea typeface="Times New Roman" panose="02020603050405020304" pitchFamily="18" charset="0"/>
              </a:rPr>
              <a:t>The</a:t>
            </a:r>
            <a:r>
              <a:rPr lang="en-US" sz="1200" b="1" spc="125" dirty="0">
                <a:latin typeface="Calibri" panose="020F0502020204030204" pitchFamily="34" charset="0"/>
                <a:ea typeface="Times New Roman" panose="02020603050405020304" pitchFamily="18" charset="0"/>
              </a:rPr>
              <a:t> </a:t>
            </a:r>
            <a:r>
              <a:rPr lang="en-US" sz="1200" b="1" dirty="0">
                <a:latin typeface="Calibri" panose="020F0502020204030204" pitchFamily="34" charset="0"/>
                <a:ea typeface="Times New Roman" panose="02020603050405020304" pitchFamily="18" charset="0"/>
              </a:rPr>
              <a:t>central</a:t>
            </a:r>
            <a:r>
              <a:rPr lang="en-US" sz="1200" b="1" spc="130" dirty="0">
                <a:latin typeface="Calibri" panose="020F0502020204030204" pitchFamily="34" charset="0"/>
                <a:ea typeface="Times New Roman" panose="02020603050405020304" pitchFamily="18" charset="0"/>
              </a:rPr>
              <a:t> </a:t>
            </a:r>
            <a:r>
              <a:rPr lang="en-US" sz="1200" b="1" dirty="0">
                <a:latin typeface="Calibri" panose="020F0502020204030204" pitchFamily="34" charset="0"/>
                <a:ea typeface="Times New Roman" panose="02020603050405020304" pitchFamily="18" charset="0"/>
              </a:rPr>
              <a:t>ceili</a:t>
            </a:r>
            <a:r>
              <a:rPr lang="en-US" sz="1200" b="1" spc="-5" dirty="0">
                <a:latin typeface="Calibri" panose="020F0502020204030204" pitchFamily="34" charset="0"/>
                <a:ea typeface="Times New Roman" panose="02020603050405020304" pitchFamily="18" charset="0"/>
              </a:rPr>
              <a:t>n</a:t>
            </a:r>
            <a:r>
              <a:rPr lang="en-US" sz="1200" b="1" dirty="0">
                <a:latin typeface="Calibri" panose="020F0502020204030204" pitchFamily="34" charset="0"/>
                <a:ea typeface="Times New Roman" panose="02020603050405020304" pitchFamily="18" charset="0"/>
              </a:rPr>
              <a:t>g</a:t>
            </a:r>
            <a:endParaRPr lang="en-IN" sz="1200" b="1" dirty="0"/>
          </a:p>
        </p:txBody>
      </p:sp>
      <p:sp>
        <p:nvSpPr>
          <p:cNvPr id="11" name="Rectangle 10"/>
          <p:cNvSpPr/>
          <p:nvPr/>
        </p:nvSpPr>
        <p:spPr>
          <a:xfrm>
            <a:off x="15795" y="2959746"/>
            <a:ext cx="3095527" cy="646331"/>
          </a:xfrm>
          <a:prstGeom prst="rect">
            <a:avLst/>
          </a:prstGeom>
        </p:spPr>
        <p:txBody>
          <a:bodyPr wrap="square">
            <a:spAutoFit/>
          </a:bodyPr>
          <a:lstStyle/>
          <a:p>
            <a:pPr algn="ctr"/>
            <a:r>
              <a:rPr lang="en-US" sz="1200" b="1" dirty="0" err="1">
                <a:latin typeface="Calibri" panose="020F0502020204030204" pitchFamily="34" charset="0"/>
                <a:ea typeface="Times New Roman" panose="02020603050405020304" pitchFamily="18" charset="0"/>
              </a:rPr>
              <a:t>Chalukyan</a:t>
            </a:r>
            <a:r>
              <a:rPr lang="en-US" sz="1200" b="1" spc="-10" dirty="0">
                <a:latin typeface="Calibri" panose="020F0502020204030204" pitchFamily="34" charset="0"/>
                <a:ea typeface="Times New Roman" panose="02020603050405020304" pitchFamily="18" charset="0"/>
              </a:rPr>
              <a:t> </a:t>
            </a:r>
            <a:r>
              <a:rPr lang="en-US" sz="1200" b="1" dirty="0">
                <a:latin typeface="Calibri" panose="020F0502020204030204" pitchFamily="34" charset="0"/>
                <a:ea typeface="Times New Roman" panose="02020603050405020304" pitchFamily="18" charset="0"/>
              </a:rPr>
              <a:t>s</a:t>
            </a:r>
            <a:r>
              <a:rPr lang="en-US" sz="1200" b="1" spc="-5" dirty="0">
                <a:latin typeface="Calibri" panose="020F0502020204030204" pitchFamily="34" charset="0"/>
                <a:ea typeface="Times New Roman" panose="02020603050405020304" pitchFamily="18" charset="0"/>
              </a:rPr>
              <a:t>t</a:t>
            </a:r>
            <a:r>
              <a:rPr lang="en-US" sz="1200" b="1" dirty="0">
                <a:latin typeface="Calibri" panose="020F0502020204030204" pitchFamily="34" charset="0"/>
                <a:ea typeface="Times New Roman" panose="02020603050405020304" pitchFamily="18" charset="0"/>
              </a:rPr>
              <a:t>yle of Architecture</a:t>
            </a:r>
            <a:r>
              <a:rPr lang="en-US" sz="1200" b="1" spc="10" dirty="0">
                <a:latin typeface="Calibri" panose="020F0502020204030204" pitchFamily="34" charset="0"/>
                <a:ea typeface="Times New Roman" panose="02020603050405020304" pitchFamily="18" charset="0"/>
              </a:rPr>
              <a:t>, plan detail outs</a:t>
            </a:r>
            <a:r>
              <a:rPr lang="en-US" sz="1200" b="1" dirty="0">
                <a:latin typeface="Calibri" panose="020F0502020204030204" pitchFamily="34" charset="0"/>
                <a:ea typeface="Times New Roman" panose="02020603050405020304" pitchFamily="18" charset="0"/>
              </a:rPr>
              <a:t> </a:t>
            </a:r>
            <a:r>
              <a:rPr lang="en-US" sz="1200" b="1" spc="-5" dirty="0" err="1">
                <a:latin typeface="Calibri" panose="020F0502020204030204" pitchFamily="34" charset="0"/>
                <a:ea typeface="Times New Roman" panose="02020603050405020304" pitchFamily="18" charset="0"/>
              </a:rPr>
              <a:t>G</a:t>
            </a:r>
            <a:r>
              <a:rPr lang="en-US" sz="1200" b="1" dirty="0" err="1">
                <a:latin typeface="Calibri" panose="020F0502020204030204" pitchFamily="34" charset="0"/>
                <a:ea typeface="Times New Roman" panose="02020603050405020304" pitchFamily="18" charset="0"/>
              </a:rPr>
              <a:t>arbhagr</a:t>
            </a:r>
            <a:r>
              <a:rPr lang="en-US" sz="1200" b="1" spc="-5" dirty="0" err="1">
                <a:latin typeface="Calibri" panose="020F0502020204030204" pitchFamily="34" charset="0"/>
                <a:ea typeface="Times New Roman" panose="02020603050405020304" pitchFamily="18" charset="0"/>
              </a:rPr>
              <a:t>i</a:t>
            </a:r>
            <a:r>
              <a:rPr lang="en-US" sz="1200" b="1" dirty="0" err="1">
                <a:latin typeface="Calibri" panose="020F0502020204030204" pitchFamily="34" charset="0"/>
                <a:ea typeface="Times New Roman" panose="02020603050405020304" pitchFamily="18" charset="0"/>
              </a:rPr>
              <a:t>ha</a:t>
            </a:r>
            <a:r>
              <a:rPr lang="en-US" sz="1200" b="1" dirty="0">
                <a:latin typeface="Calibri" panose="020F0502020204030204" pitchFamily="34" charset="0"/>
                <a:ea typeface="Times New Roman" panose="02020603050405020304" pitchFamily="18" charset="0"/>
              </a:rPr>
              <a:t>, </a:t>
            </a:r>
            <a:r>
              <a:rPr lang="en-US" sz="1200" b="1" dirty="0" err="1">
                <a:latin typeface="Calibri" panose="020F0502020204030204" pitchFamily="34" charset="0"/>
                <a:ea typeface="Times New Roman" panose="02020603050405020304" pitchFamily="18" charset="0"/>
              </a:rPr>
              <a:t>Antara</a:t>
            </a:r>
            <a:r>
              <a:rPr lang="en-US" sz="1200" b="1" spc="-5" dirty="0" err="1">
                <a:latin typeface="Calibri" panose="020F0502020204030204" pitchFamily="34" charset="0"/>
                <a:ea typeface="Times New Roman" panose="02020603050405020304" pitchFamily="18" charset="0"/>
              </a:rPr>
              <a:t>l</a:t>
            </a:r>
            <a:r>
              <a:rPr lang="en-US" sz="1200" b="1" dirty="0" err="1">
                <a:latin typeface="Calibri" panose="020F0502020204030204" pitchFamily="34" charset="0"/>
                <a:ea typeface="Times New Roman" panose="02020603050405020304" pitchFamily="18" charset="0"/>
              </a:rPr>
              <a:t>a</a:t>
            </a:r>
            <a:r>
              <a:rPr lang="en-US" sz="1200" b="1" dirty="0">
                <a:latin typeface="Calibri" panose="020F0502020204030204" pitchFamily="34" charset="0"/>
                <a:ea typeface="Times New Roman" panose="02020603050405020304" pitchFamily="18" charset="0"/>
              </a:rPr>
              <a:t>, </a:t>
            </a:r>
            <a:r>
              <a:rPr lang="en-US" sz="1200" b="1" dirty="0" err="1">
                <a:latin typeface="Calibri" panose="020F0502020204030204" pitchFamily="34" charset="0"/>
                <a:ea typeface="Times New Roman" panose="02020603050405020304" pitchFamily="18" charset="0"/>
              </a:rPr>
              <a:t>Rangama</a:t>
            </a:r>
            <a:r>
              <a:rPr lang="en-US" sz="1200" b="1" spc="-5" dirty="0" err="1">
                <a:latin typeface="Calibri" panose="020F0502020204030204" pitchFamily="34" charset="0"/>
                <a:ea typeface="Times New Roman" panose="02020603050405020304" pitchFamily="18" charset="0"/>
              </a:rPr>
              <a:t>n</a:t>
            </a:r>
            <a:r>
              <a:rPr lang="en-US" sz="1200" b="1" dirty="0" err="1">
                <a:latin typeface="Calibri" panose="020F0502020204030204" pitchFamily="34" charset="0"/>
                <a:ea typeface="Times New Roman" panose="02020603050405020304" pitchFamily="18" charset="0"/>
              </a:rPr>
              <a:t>dapas</a:t>
            </a:r>
            <a:r>
              <a:rPr lang="en-US" sz="1200" b="1" spc="85" dirty="0">
                <a:latin typeface="Calibri" panose="020F0502020204030204" pitchFamily="34" charset="0"/>
                <a:ea typeface="Times New Roman" panose="02020603050405020304" pitchFamily="18" charset="0"/>
              </a:rPr>
              <a:t> </a:t>
            </a:r>
            <a:r>
              <a:rPr lang="en-US" sz="1200" b="1" dirty="0">
                <a:latin typeface="Calibri" panose="020F0502020204030204" pitchFamily="34" charset="0"/>
                <a:ea typeface="Times New Roman" panose="02020603050405020304" pitchFamily="18" charset="0"/>
              </a:rPr>
              <a:t>and</a:t>
            </a:r>
            <a:r>
              <a:rPr lang="en-US" sz="1200" b="1" spc="120" dirty="0">
                <a:latin typeface="Calibri" panose="020F0502020204030204" pitchFamily="34" charset="0"/>
                <a:ea typeface="Times New Roman" panose="02020603050405020304" pitchFamily="18" charset="0"/>
              </a:rPr>
              <a:t> </a:t>
            </a:r>
            <a:r>
              <a:rPr lang="en-US" sz="1200" b="1" dirty="0">
                <a:latin typeface="Calibri" panose="020F0502020204030204" pitchFamily="34" charset="0"/>
                <a:ea typeface="Times New Roman" panose="02020603050405020304" pitchFamily="18" charset="0"/>
              </a:rPr>
              <a:t>open</a:t>
            </a:r>
            <a:r>
              <a:rPr lang="en-US" sz="1200" b="1" spc="120" dirty="0">
                <a:latin typeface="Calibri" panose="020F0502020204030204" pitchFamily="34" charset="0"/>
                <a:ea typeface="Times New Roman" panose="02020603050405020304" pitchFamily="18" charset="0"/>
              </a:rPr>
              <a:t> </a:t>
            </a:r>
            <a:r>
              <a:rPr lang="en-US" sz="1200" b="1" dirty="0" err="1">
                <a:latin typeface="Calibri" panose="020F0502020204030204" pitchFamily="34" charset="0"/>
                <a:ea typeface="Times New Roman" panose="02020603050405020304" pitchFamily="18" charset="0"/>
              </a:rPr>
              <a:t>Mukhamandapa</a:t>
            </a:r>
            <a:endParaRPr lang="en-IN" sz="1200" b="1" dirty="0"/>
          </a:p>
        </p:txBody>
      </p:sp>
      <p:sp>
        <p:nvSpPr>
          <p:cNvPr id="13" name="Rectangle 12"/>
          <p:cNvSpPr/>
          <p:nvPr/>
        </p:nvSpPr>
        <p:spPr>
          <a:xfrm>
            <a:off x="3168352" y="2976283"/>
            <a:ext cx="2573554" cy="276999"/>
          </a:xfrm>
          <a:prstGeom prst="rect">
            <a:avLst/>
          </a:prstGeom>
        </p:spPr>
        <p:txBody>
          <a:bodyPr wrap="square">
            <a:spAutoFit/>
          </a:bodyPr>
          <a:lstStyle/>
          <a:p>
            <a:pPr algn="ctr"/>
            <a:r>
              <a:rPr lang="en-US" sz="1200" b="1" dirty="0">
                <a:latin typeface="Calibri" panose="020F0502020204030204" pitchFamily="34" charset="0"/>
              </a:rPr>
              <a:t>East Face entrance (8</a:t>
            </a:r>
            <a:r>
              <a:rPr lang="en-US" sz="1200" b="1" baseline="30000" dirty="0">
                <a:latin typeface="Calibri" panose="020F0502020204030204" pitchFamily="34" charset="0"/>
              </a:rPr>
              <a:t>th</a:t>
            </a:r>
            <a:r>
              <a:rPr lang="en-US" sz="1200" b="1" dirty="0">
                <a:latin typeface="Calibri" panose="020F0502020204030204" pitchFamily="34" charset="0"/>
              </a:rPr>
              <a:t> century) </a:t>
            </a:r>
            <a:endParaRPr lang="en-IN" sz="1200" b="1" dirty="0"/>
          </a:p>
        </p:txBody>
      </p:sp>
      <p:sp>
        <p:nvSpPr>
          <p:cNvPr id="14" name="TextBox 13"/>
          <p:cNvSpPr txBox="1"/>
          <p:nvPr/>
        </p:nvSpPr>
        <p:spPr>
          <a:xfrm>
            <a:off x="215042" y="813073"/>
            <a:ext cx="5400600" cy="369332"/>
          </a:xfrm>
          <a:prstGeom prst="rect">
            <a:avLst/>
          </a:prstGeom>
        </p:spPr>
        <p:txBody>
          <a:bodyPr wrap="square" lIns="0" tIns="0" rIns="0" bIns="0" rtlCol="0">
            <a:spAutoFit/>
          </a:bodyPr>
          <a:lstStyle/>
          <a:p>
            <a:r>
              <a:rPr lang="en-US" sz="1200" b="1" dirty="0">
                <a:latin typeface="Calibri" panose="020F0502020204030204" pitchFamily="34" charset="0"/>
                <a:ea typeface="Times New Roman" panose="02020603050405020304" pitchFamily="18" charset="0"/>
              </a:rPr>
              <a:t>MALLESWARA SWAMY (SIVA) TEMPLE at </a:t>
            </a:r>
            <a:r>
              <a:rPr lang="en-US" sz="1200" b="1" dirty="0" err="1">
                <a:latin typeface="Calibri" panose="020F0502020204030204" pitchFamily="34" charset="0"/>
                <a:ea typeface="Times New Roman" panose="02020603050405020304" pitchFamily="18" charset="0"/>
              </a:rPr>
              <a:t>Kambadur</a:t>
            </a:r>
            <a:r>
              <a:rPr lang="en-US" sz="1200" b="1" dirty="0">
                <a:latin typeface="Calibri" panose="020F0502020204030204" pitchFamily="34" charset="0"/>
                <a:ea typeface="Times New Roman" panose="02020603050405020304" pitchFamily="18" charset="0"/>
              </a:rPr>
              <a:t> – 8</a:t>
            </a:r>
            <a:r>
              <a:rPr lang="en-US" sz="1200" b="1" baseline="30000" dirty="0">
                <a:latin typeface="Calibri" panose="020F0502020204030204" pitchFamily="34" charset="0"/>
                <a:ea typeface="Times New Roman" panose="02020603050405020304" pitchFamily="18" charset="0"/>
              </a:rPr>
              <a:t>th</a:t>
            </a:r>
            <a:r>
              <a:rPr lang="en-US" sz="1200" b="1" dirty="0">
                <a:latin typeface="Calibri" panose="020F0502020204030204" pitchFamily="34" charset="0"/>
                <a:ea typeface="Times New Roman" panose="02020603050405020304" pitchFamily="18" charset="0"/>
              </a:rPr>
              <a:t> century</a:t>
            </a:r>
            <a:endParaRPr lang="en-IN" sz="1200" b="1" dirty="0">
              <a:latin typeface="Calibri" panose="020F0502020204030204" pitchFamily="34" charset="0"/>
              <a:ea typeface="Times New Roman" panose="02020603050405020304" pitchFamily="18" charset="0"/>
            </a:endParaRPr>
          </a:p>
          <a:p>
            <a:endParaRPr lang="en-IN" sz="1200" b="1" dirty="0" err="1">
              <a:latin typeface="Calibri" panose="020F0502020204030204" pitchFamily="34" charset="0"/>
              <a:ea typeface="Times New Roman" panose="02020603050405020304" pitchFamily="18" charset="0"/>
            </a:endParaRPr>
          </a:p>
        </p:txBody>
      </p:sp>
      <p:sp>
        <p:nvSpPr>
          <p:cNvPr id="15" name="TextBox 14"/>
          <p:cNvSpPr txBox="1"/>
          <p:nvPr/>
        </p:nvSpPr>
        <p:spPr>
          <a:xfrm>
            <a:off x="119317" y="3824602"/>
            <a:ext cx="5400600" cy="184666"/>
          </a:xfrm>
          <a:prstGeom prst="rect">
            <a:avLst/>
          </a:prstGeom>
        </p:spPr>
        <p:txBody>
          <a:bodyPr wrap="square" lIns="0" tIns="0" rIns="0" bIns="0" rtlCol="0">
            <a:spAutoFit/>
          </a:bodyPr>
          <a:lstStyle/>
          <a:p>
            <a:r>
              <a:rPr lang="en-US" sz="1200" b="1" dirty="0"/>
              <a:t>Sri</a:t>
            </a:r>
            <a:r>
              <a:rPr lang="en-US" sz="1200" dirty="0"/>
              <a:t> </a:t>
            </a:r>
            <a:r>
              <a:rPr lang="en-US" sz="1200" b="1" dirty="0"/>
              <a:t>Lakshmi</a:t>
            </a:r>
            <a:r>
              <a:rPr lang="en-US" sz="1200" dirty="0"/>
              <a:t> </a:t>
            </a:r>
            <a:r>
              <a:rPr lang="en-US" sz="1200" b="1" dirty="0" err="1"/>
              <a:t>Narasimha</a:t>
            </a:r>
            <a:r>
              <a:rPr lang="en-US" sz="1200" dirty="0"/>
              <a:t> </a:t>
            </a:r>
            <a:r>
              <a:rPr lang="en-US" sz="1200" b="1" dirty="0" err="1"/>
              <a:t>Swamy</a:t>
            </a:r>
            <a:r>
              <a:rPr lang="en-US" sz="1200" dirty="0"/>
              <a:t> </a:t>
            </a:r>
            <a:r>
              <a:rPr lang="en-US" sz="1200" b="1" dirty="0"/>
              <a:t>Temple</a:t>
            </a:r>
            <a:r>
              <a:rPr lang="en-US" sz="1200" dirty="0"/>
              <a:t> </a:t>
            </a:r>
            <a:r>
              <a:rPr lang="en-US" sz="1200" b="1" dirty="0"/>
              <a:t>at</a:t>
            </a:r>
            <a:r>
              <a:rPr lang="en-US" sz="1200" dirty="0"/>
              <a:t> </a:t>
            </a:r>
            <a:r>
              <a:rPr lang="en-US" sz="1200" b="1" dirty="0" err="1"/>
              <a:t>Thimmapuram</a:t>
            </a:r>
            <a:r>
              <a:rPr lang="en-US" sz="1200" b="1" dirty="0"/>
              <a:t> – 15</a:t>
            </a:r>
            <a:r>
              <a:rPr lang="en-US" sz="1200" b="1" baseline="30000" dirty="0"/>
              <a:t>th</a:t>
            </a:r>
            <a:r>
              <a:rPr lang="en-US" sz="1200" b="1" dirty="0"/>
              <a:t> century</a:t>
            </a:r>
            <a:endParaRPr lang="en-IN" sz="1200" dirty="0"/>
          </a:p>
        </p:txBody>
      </p:sp>
      <p:pic>
        <p:nvPicPr>
          <p:cNvPr id="16" name="Picture 15" descr="C:\Users\Hp Desktop\Desktop\PHO\IMG-20160628-WA0004.jpg"/>
          <p:cNvPicPr/>
          <p:nvPr/>
        </p:nvPicPr>
        <p:blipFill>
          <a:blip r:embed="rId5"/>
          <a:srcRect t="16776" b="37488"/>
          <a:stretch>
            <a:fillRect/>
          </a:stretch>
        </p:blipFill>
        <p:spPr bwMode="auto">
          <a:xfrm>
            <a:off x="138683" y="4111594"/>
            <a:ext cx="3134810" cy="1964703"/>
          </a:xfrm>
          <a:prstGeom prst="rect">
            <a:avLst/>
          </a:prstGeom>
          <a:noFill/>
          <a:ln w="9525">
            <a:noFill/>
            <a:miter lim="800000"/>
            <a:headEnd/>
            <a:tailEnd/>
          </a:ln>
        </p:spPr>
      </p:pic>
      <p:pic>
        <p:nvPicPr>
          <p:cNvPr id="17" name="Picture 16" descr="C:\Users\Hp Desktop\Desktop\PHO\IMG-20160628-WA0002.jpg"/>
          <p:cNvPicPr/>
          <p:nvPr/>
        </p:nvPicPr>
        <p:blipFill>
          <a:blip r:embed="rId6"/>
          <a:srcRect/>
          <a:stretch>
            <a:fillRect/>
          </a:stretch>
        </p:blipFill>
        <p:spPr bwMode="auto">
          <a:xfrm>
            <a:off x="3273492" y="4103885"/>
            <a:ext cx="3047587" cy="1996760"/>
          </a:xfrm>
          <a:prstGeom prst="rect">
            <a:avLst/>
          </a:prstGeom>
          <a:noFill/>
          <a:ln w="9525">
            <a:noFill/>
            <a:miter lim="800000"/>
            <a:headEnd/>
            <a:tailEnd/>
          </a:ln>
        </p:spPr>
      </p:pic>
      <p:sp>
        <p:nvSpPr>
          <p:cNvPr id="18" name="TextBox 17"/>
          <p:cNvSpPr txBox="1"/>
          <p:nvPr/>
        </p:nvSpPr>
        <p:spPr>
          <a:xfrm>
            <a:off x="6369836" y="4025047"/>
            <a:ext cx="2713063" cy="2210220"/>
          </a:xfrm>
          <a:prstGeom prst="rect">
            <a:avLst/>
          </a:prstGeom>
        </p:spPr>
        <p:txBody>
          <a:bodyPr wrap="square" lIns="0" tIns="0" rIns="0" bIns="0" rtlCol="0">
            <a:spAutoFit/>
          </a:bodyPr>
          <a:lstStyle/>
          <a:p>
            <a:pPr marL="285750" indent="-285750" algn="just">
              <a:lnSpc>
                <a:spcPct val="114000"/>
              </a:lnSpc>
              <a:buFont typeface="Arial" panose="020B0604020202020204" pitchFamily="34" charset="0"/>
              <a:buChar char="•"/>
            </a:pPr>
            <a:r>
              <a:rPr lang="en-IN" sz="1400" dirty="0"/>
              <a:t>Both temples has historical prominence and it is observed that they are not notified under ASI or State Archaeology. Further it is also observed that the restoration of temples is not done in traditional way and essence of Architecture style is diluted. </a:t>
            </a:r>
          </a:p>
        </p:txBody>
      </p:sp>
    </p:spTree>
    <p:extLst>
      <p:ext uri="{BB962C8B-B14F-4D97-AF65-F5344CB8AC3E}">
        <p14:creationId xmlns:p14="http://schemas.microsoft.com/office/powerpoint/2010/main" xmlns="" val="2832465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14053" t="1815" r="13036" b="1311"/>
          <a:stretch/>
        </p:blipFill>
        <p:spPr>
          <a:xfrm>
            <a:off x="54464" y="943767"/>
            <a:ext cx="6037893" cy="5672781"/>
          </a:xfrm>
          <a:prstGeom prst="rect">
            <a:avLst/>
          </a:prstGeom>
        </p:spPr>
      </p:pic>
      <p:sp>
        <p:nvSpPr>
          <p:cNvPr id="5" name="Slide Number Placeholder 4"/>
          <p:cNvSpPr>
            <a:spLocks noGrp="1"/>
          </p:cNvSpPr>
          <p:nvPr>
            <p:ph type="sldNum" sz="quarter" idx="12"/>
          </p:nvPr>
        </p:nvSpPr>
        <p:spPr/>
        <p:txBody>
          <a:bodyPr/>
          <a:lstStyle/>
          <a:p>
            <a:fld id="{4CDAAFD6-C596-4FF4-9C1F-F5695FC727F4}" type="slidenum">
              <a:rPr lang="en-US" altLang="en-US" smtClean="0"/>
              <a:pPr/>
              <a:t>26</a:t>
            </a:fld>
            <a:endParaRPr lang="en-US" altLang="en-US"/>
          </a:p>
        </p:txBody>
      </p:sp>
      <p:sp>
        <p:nvSpPr>
          <p:cNvPr id="6" name="Title 1"/>
          <p:cNvSpPr>
            <a:spLocks noGrp="1"/>
          </p:cNvSpPr>
          <p:nvPr>
            <p:ph type="title"/>
          </p:nvPr>
        </p:nvSpPr>
        <p:spPr bwMode="auto">
          <a:xfrm>
            <a:off x="295308" y="242808"/>
            <a:ext cx="8991600" cy="369332"/>
          </a:xfrm>
          <a:noFill/>
          <a:ln>
            <a:miter lim="800000"/>
          </a:ln>
        </p:spPr>
        <p:txBody>
          <a:bodyPr vert="horz" numCol="1" compatLnSpc="1"/>
          <a:lstStyle/>
          <a:p>
            <a:r>
              <a:rPr lang="en-IN" altLang="en-US" sz="2400" dirty="0"/>
              <a:t>EXISTING SITUATION ANALYSIS - EDUCATION</a:t>
            </a:r>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 Box 13"/>
          <p:cNvSpPr txBox="1"/>
          <p:nvPr/>
        </p:nvSpPr>
        <p:spPr>
          <a:xfrm>
            <a:off x="201072" y="6274891"/>
            <a:ext cx="4277360" cy="461665"/>
          </a:xfrm>
          <a:prstGeom prst="rect">
            <a:avLst/>
          </a:prstGeom>
        </p:spPr>
        <p:txBody>
          <a:bodyPr wrap="square" lIns="0" tIns="0" rIns="0" bIns="0">
            <a:spAutoFit/>
          </a:bodyPr>
          <a:lstStyle/>
          <a:p>
            <a:r>
              <a:rPr lang="en-US" sz="1200" b="1" dirty="0">
                <a:sym typeface="+mn-ea"/>
              </a:rPr>
              <a:t>Source:  </a:t>
            </a:r>
            <a:r>
              <a:rPr lang="en-US" sz="1200" dirty="0">
                <a:sym typeface="+mn-ea"/>
              </a:rPr>
              <a:t>Census of India, 2011</a:t>
            </a:r>
            <a:endParaRPr lang="en-US" sz="1200" dirty="0"/>
          </a:p>
          <a:p>
            <a:endParaRPr lang="en-US" dirty="0" err="1"/>
          </a:p>
        </p:txBody>
      </p:sp>
      <p:graphicFrame>
        <p:nvGraphicFramePr>
          <p:cNvPr id="9" name="Table 8"/>
          <p:cNvGraphicFramePr>
            <a:graphicFrameLocks noGrp="1"/>
          </p:cNvGraphicFramePr>
          <p:nvPr>
            <p:extLst>
              <p:ext uri="{D42A27DB-BD31-4B8C-83A1-F6EECF244321}">
                <p14:modId xmlns:p14="http://schemas.microsoft.com/office/powerpoint/2010/main" xmlns="" val="1638021369"/>
              </p:ext>
            </p:extLst>
          </p:nvPr>
        </p:nvGraphicFramePr>
        <p:xfrm>
          <a:off x="5993197" y="819652"/>
          <a:ext cx="2934903" cy="2257425"/>
        </p:xfrm>
        <a:graphic>
          <a:graphicData uri="http://schemas.openxmlformats.org/drawingml/2006/table">
            <a:tbl>
              <a:tblPr>
                <a:tableStyleId>{BC89EF96-8CEA-46FF-86C4-4CE0E7609802}</a:tableStyleId>
              </a:tblPr>
              <a:tblGrid>
                <a:gridCol w="1350727">
                  <a:extLst>
                    <a:ext uri="{9D8B030D-6E8A-4147-A177-3AD203B41FA5}">
                      <a16:colId xmlns="" xmlns:a16="http://schemas.microsoft.com/office/drawing/2014/main" val="20000"/>
                    </a:ext>
                  </a:extLst>
                </a:gridCol>
                <a:gridCol w="504056">
                  <a:extLst>
                    <a:ext uri="{9D8B030D-6E8A-4147-A177-3AD203B41FA5}">
                      <a16:colId xmlns="" xmlns:a16="http://schemas.microsoft.com/office/drawing/2014/main" val="20001"/>
                    </a:ext>
                  </a:extLst>
                </a:gridCol>
                <a:gridCol w="360040">
                  <a:extLst>
                    <a:ext uri="{9D8B030D-6E8A-4147-A177-3AD203B41FA5}">
                      <a16:colId xmlns="" xmlns:a16="http://schemas.microsoft.com/office/drawing/2014/main" val="20002"/>
                    </a:ext>
                  </a:extLst>
                </a:gridCol>
                <a:gridCol w="720080">
                  <a:extLst>
                    <a:ext uri="{9D8B030D-6E8A-4147-A177-3AD203B41FA5}">
                      <a16:colId xmlns="" xmlns:a16="http://schemas.microsoft.com/office/drawing/2014/main" val="20003"/>
                    </a:ext>
                  </a:extLst>
                </a:gridCol>
              </a:tblGrid>
              <a:tr h="256830">
                <a:tc>
                  <a:txBody>
                    <a:bodyPr/>
                    <a:lstStyle/>
                    <a:p>
                      <a:pPr algn="ctr" fontAlgn="b"/>
                      <a:r>
                        <a:rPr lang="en-IN" sz="1000" u="none" strike="noStrike" dirty="0">
                          <a:effectLst/>
                        </a:rPr>
                        <a:t>GP name</a:t>
                      </a:r>
                      <a:endParaRPr lang="en-IN"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Anganwadi</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dirty="0">
                          <a:effectLst/>
                        </a:rPr>
                        <a:t>Primary </a:t>
                      </a:r>
                      <a:endParaRPr lang="en-IN"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dirty="0">
                          <a:effectLst/>
                        </a:rPr>
                        <a:t>Secondary</a:t>
                      </a:r>
                      <a:endParaRPr lang="en-IN"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0"/>
                  </a:ext>
                </a:extLst>
              </a:tr>
              <a:tr h="132306">
                <a:tc>
                  <a:txBody>
                    <a:bodyPr/>
                    <a:lstStyle/>
                    <a:p>
                      <a:pPr algn="ctr" fontAlgn="b"/>
                      <a:r>
                        <a:rPr lang="en-IN" sz="1000" u="none" strike="noStrike">
                          <a:effectLst/>
                        </a:rPr>
                        <a:t>Chennam palli </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4</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2</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1"/>
                  </a:ext>
                </a:extLst>
              </a:tr>
              <a:tr h="132306">
                <a:tc>
                  <a:txBody>
                    <a:bodyPr/>
                    <a:lstStyle/>
                    <a:p>
                      <a:pPr algn="ctr" fontAlgn="b"/>
                      <a:r>
                        <a:rPr lang="en-IN" sz="1000" u="none" strike="noStrike" dirty="0" err="1">
                          <a:effectLst/>
                        </a:rPr>
                        <a:t>Gollapalli</a:t>
                      </a:r>
                      <a:r>
                        <a:rPr lang="en-IN" sz="1000" u="none" strike="noStrike" dirty="0">
                          <a:effectLst/>
                        </a:rPr>
                        <a:t> </a:t>
                      </a:r>
                      <a:endParaRPr lang="en-IN"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4</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4</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2"/>
                  </a:ext>
                </a:extLst>
              </a:tr>
              <a:tr h="132306">
                <a:tc>
                  <a:txBody>
                    <a:bodyPr/>
                    <a:lstStyle/>
                    <a:p>
                      <a:pPr algn="ctr" fontAlgn="b"/>
                      <a:r>
                        <a:rPr lang="en-IN" sz="1000" b="1" u="none" strike="noStrike" dirty="0" err="1">
                          <a:effectLst/>
                        </a:rPr>
                        <a:t>Kambadur</a:t>
                      </a:r>
                      <a:r>
                        <a:rPr lang="en-IN" sz="1000" b="1" u="none" strike="noStrike" dirty="0">
                          <a:effectLst/>
                        </a:rPr>
                        <a:t> </a:t>
                      </a:r>
                      <a:endParaRPr lang="en-IN" sz="1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b="1" u="none" strike="noStrike">
                          <a:effectLst/>
                        </a:rPr>
                        <a:t>21</a:t>
                      </a:r>
                      <a:endParaRPr lang="en-IN" sz="1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b="1" u="none" strike="noStrike">
                          <a:effectLst/>
                        </a:rPr>
                        <a:t>12</a:t>
                      </a:r>
                      <a:endParaRPr lang="en-IN" sz="10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b="1" u="none" strike="noStrike" dirty="0">
                          <a:effectLst/>
                        </a:rPr>
                        <a:t>1</a:t>
                      </a:r>
                      <a:endParaRPr lang="en-IN" sz="1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3"/>
                  </a:ext>
                </a:extLst>
              </a:tr>
              <a:tr h="132306">
                <a:tc>
                  <a:txBody>
                    <a:bodyPr/>
                    <a:lstStyle/>
                    <a:p>
                      <a:pPr algn="ctr" fontAlgn="b"/>
                      <a:r>
                        <a:rPr lang="en-IN" sz="1000" u="none" strike="noStrike" dirty="0" err="1">
                          <a:effectLst/>
                        </a:rPr>
                        <a:t>Karthana</a:t>
                      </a:r>
                      <a:r>
                        <a:rPr lang="en-IN" sz="1000" u="none" strike="noStrike" dirty="0">
                          <a:effectLst/>
                        </a:rPr>
                        <a:t> </a:t>
                      </a:r>
                      <a:r>
                        <a:rPr lang="en-IN" sz="1000" u="none" strike="noStrike" dirty="0" err="1">
                          <a:effectLst/>
                        </a:rPr>
                        <a:t>parthi</a:t>
                      </a:r>
                      <a:r>
                        <a:rPr lang="en-IN" sz="1000" u="none" strike="noStrike" dirty="0">
                          <a:effectLst/>
                        </a:rPr>
                        <a:t> </a:t>
                      </a:r>
                      <a:endParaRPr lang="en-IN"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5</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4</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4"/>
                  </a:ext>
                </a:extLst>
              </a:tr>
              <a:tr h="132306">
                <a:tc>
                  <a:txBody>
                    <a:bodyPr/>
                    <a:lstStyle/>
                    <a:p>
                      <a:pPr algn="ctr" fontAlgn="b"/>
                      <a:r>
                        <a:rPr lang="en-IN" sz="1000" u="none" strike="noStrike">
                          <a:effectLst/>
                        </a:rPr>
                        <a:t>Kurakulapalli </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4</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2</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5"/>
                  </a:ext>
                </a:extLst>
              </a:tr>
              <a:tr h="132306">
                <a:tc>
                  <a:txBody>
                    <a:bodyPr/>
                    <a:lstStyle/>
                    <a:p>
                      <a:pPr algn="ctr" fontAlgn="b"/>
                      <a:r>
                        <a:rPr lang="en-IN" sz="1000" u="none" strike="noStrike">
                          <a:effectLst/>
                        </a:rPr>
                        <a:t>Marrima kulapalli </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3</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2</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6"/>
                  </a:ext>
                </a:extLst>
              </a:tr>
              <a:tr h="132306">
                <a:tc>
                  <a:txBody>
                    <a:bodyPr/>
                    <a:lstStyle/>
                    <a:p>
                      <a:pPr algn="ctr" fontAlgn="b"/>
                      <a:r>
                        <a:rPr lang="en-IN" sz="1000" u="none" strike="noStrike">
                          <a:effectLst/>
                        </a:rPr>
                        <a:t>Mulkanur </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4</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2</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7"/>
                  </a:ext>
                </a:extLst>
              </a:tr>
              <a:tr h="132306">
                <a:tc>
                  <a:txBody>
                    <a:bodyPr/>
                    <a:lstStyle/>
                    <a:p>
                      <a:pPr algn="ctr" fontAlgn="b"/>
                      <a:r>
                        <a:rPr lang="en-IN" sz="1000" u="none" strike="noStrike">
                          <a:effectLst/>
                        </a:rPr>
                        <a:t>Nuthi madugu </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5</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3</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8"/>
                  </a:ext>
                </a:extLst>
              </a:tr>
              <a:tr h="132306">
                <a:tc>
                  <a:txBody>
                    <a:bodyPr/>
                    <a:lstStyle/>
                    <a:p>
                      <a:pPr algn="ctr" fontAlgn="b"/>
                      <a:r>
                        <a:rPr lang="en-IN" sz="1000" u="none" strike="noStrike">
                          <a:effectLst/>
                        </a:rPr>
                        <a:t>Palluru </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6</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5</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09"/>
                  </a:ext>
                </a:extLst>
              </a:tr>
              <a:tr h="132306">
                <a:tc>
                  <a:txBody>
                    <a:bodyPr/>
                    <a:lstStyle/>
                    <a:p>
                      <a:pPr algn="ctr" fontAlgn="b"/>
                      <a:r>
                        <a:rPr lang="en-IN" sz="1000" u="none" strike="noStrike">
                          <a:effectLst/>
                        </a:rPr>
                        <a:t>Ralla Ananthapuram </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4</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3</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10"/>
                  </a:ext>
                </a:extLst>
              </a:tr>
              <a:tr h="132306">
                <a:tc>
                  <a:txBody>
                    <a:bodyPr/>
                    <a:lstStyle/>
                    <a:p>
                      <a:pPr algn="ctr" fontAlgn="b"/>
                      <a:r>
                        <a:rPr lang="en-IN" sz="1000" u="none" strike="noStrike">
                          <a:effectLst/>
                        </a:rPr>
                        <a:t>Rama puram </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3</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2</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0</a:t>
                      </a:r>
                      <a:endParaRPr lang="en-IN" sz="1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11"/>
                  </a:ext>
                </a:extLst>
              </a:tr>
              <a:tr h="132306">
                <a:tc>
                  <a:txBody>
                    <a:bodyPr/>
                    <a:lstStyle/>
                    <a:p>
                      <a:pPr algn="ctr" fontAlgn="b"/>
                      <a:r>
                        <a:rPr lang="en-IN" sz="1000" u="none" strike="noStrike">
                          <a:effectLst/>
                        </a:rPr>
                        <a:t>Thimma puram </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7</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a:effectLst/>
                        </a:rPr>
                        <a:t>5</a:t>
                      </a:r>
                      <a:endParaRPr lang="en-IN" sz="1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00" u="none" strike="noStrike" dirty="0">
                          <a:effectLst/>
                        </a:rPr>
                        <a:t>0</a:t>
                      </a:r>
                      <a:endParaRPr lang="en-IN"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0012"/>
                  </a:ext>
                </a:extLst>
              </a:tr>
            </a:tbl>
          </a:graphicData>
        </a:graphic>
      </p:graphicFrame>
      <p:sp>
        <p:nvSpPr>
          <p:cNvPr id="10" name="TextBox 9"/>
          <p:cNvSpPr txBox="1"/>
          <p:nvPr/>
        </p:nvSpPr>
        <p:spPr>
          <a:xfrm>
            <a:off x="5513684" y="4528130"/>
            <a:ext cx="3564012" cy="2246769"/>
          </a:xfrm>
          <a:prstGeom prst="rect">
            <a:avLst/>
          </a:prstGeom>
        </p:spPr>
        <p:txBody>
          <a:bodyPr wrap="square" lIns="0" tIns="0" rIns="0" bIns="0" rtlCol="0">
            <a:spAutoFit/>
          </a:bodyPr>
          <a:lstStyle/>
          <a:p>
            <a:pPr marL="285750" indent="-285750" algn="just">
              <a:buFont typeface="Arial" panose="020B0604020202020204" pitchFamily="34" charset="0"/>
              <a:buChar char="•"/>
            </a:pPr>
            <a:r>
              <a:rPr lang="en-US" sz="1600" dirty="0"/>
              <a:t>Among 12 Gram panchayat secondary education facility is available only at </a:t>
            </a:r>
            <a:r>
              <a:rPr lang="en-US" sz="1600" dirty="0" err="1"/>
              <a:t>Kambadur</a:t>
            </a:r>
            <a:r>
              <a:rPr lang="en-US" sz="1600" dirty="0"/>
              <a:t> GP.</a:t>
            </a:r>
          </a:p>
          <a:p>
            <a:pPr marL="285750" indent="-285750" algn="just">
              <a:buFont typeface="Arial" panose="020B0604020202020204" pitchFamily="34" charset="0"/>
              <a:buChar char="•"/>
            </a:pPr>
            <a:r>
              <a:rPr lang="en-US" sz="1600" dirty="0"/>
              <a:t>Through primary analysis it is observed that for education purposes people travel 26kms to </a:t>
            </a:r>
            <a:r>
              <a:rPr lang="en-US" sz="1600" dirty="0" err="1"/>
              <a:t>kalyanadurgam</a:t>
            </a:r>
            <a:r>
              <a:rPr lang="en-US" sz="1600" dirty="0"/>
              <a:t> and 75.6 </a:t>
            </a:r>
            <a:r>
              <a:rPr lang="en-US" sz="1600" dirty="0" err="1"/>
              <a:t>kms</a:t>
            </a:r>
            <a:r>
              <a:rPr lang="en-US" sz="1600" dirty="0"/>
              <a:t> to </a:t>
            </a:r>
            <a:r>
              <a:rPr lang="en-US" sz="1600" dirty="0" err="1"/>
              <a:t>Anantapur</a:t>
            </a:r>
            <a:endParaRPr lang="en-US" sz="1600" dirty="0"/>
          </a:p>
          <a:p>
            <a:pPr marL="285750" indent="-285750" algn="just">
              <a:buFont typeface="Arial" panose="020B0604020202020204" pitchFamily="34" charset="0"/>
              <a:buChar char="•"/>
            </a:pP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t="10379" r="11384"/>
          <a:stretch/>
        </p:blipFill>
        <p:spPr>
          <a:xfrm>
            <a:off x="5015912" y="3213738"/>
            <a:ext cx="2104126" cy="121955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xmlns="" val="0"/>
              </a:ext>
            </a:extLst>
          </a:blip>
          <a:srcRect r="33697"/>
          <a:stretch/>
        </p:blipFill>
        <p:spPr>
          <a:xfrm>
            <a:off x="7308304" y="3200964"/>
            <a:ext cx="1724941" cy="1232330"/>
          </a:xfrm>
          <a:prstGeom prst="rect">
            <a:avLst/>
          </a:prstGeom>
        </p:spPr>
      </p:pic>
      <p:sp>
        <p:nvSpPr>
          <p:cNvPr id="12" name="Oval 11"/>
          <p:cNvSpPr/>
          <p:nvPr/>
        </p:nvSpPr>
        <p:spPr>
          <a:xfrm>
            <a:off x="3275856" y="4484680"/>
            <a:ext cx="288032" cy="288032"/>
          </a:xfrm>
          <a:prstGeom prst="ellipse">
            <a:avLst/>
          </a:prstGeom>
          <a:solidFill>
            <a:schemeClr val="tx2">
              <a:lumMod val="60000"/>
              <a:lumOff val="4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IN" b="1" dirty="0">
              <a:solidFill>
                <a:schemeClr val="tx1"/>
              </a:solidFill>
            </a:endParaRPr>
          </a:p>
        </p:txBody>
      </p:sp>
      <p:sp>
        <p:nvSpPr>
          <p:cNvPr id="13" name="TextBox 12"/>
          <p:cNvSpPr txBox="1"/>
          <p:nvPr/>
        </p:nvSpPr>
        <p:spPr>
          <a:xfrm>
            <a:off x="3383868" y="4520974"/>
            <a:ext cx="360040" cy="215444"/>
          </a:xfrm>
          <a:prstGeom prst="rect">
            <a:avLst/>
          </a:prstGeom>
        </p:spPr>
        <p:txBody>
          <a:bodyPr wrap="square" lIns="0" tIns="0" rIns="0" bIns="0" rtlCol="0">
            <a:spAutoFit/>
          </a:bodyPr>
          <a:lstStyle/>
          <a:p>
            <a:r>
              <a:rPr lang="en-IN" sz="1400" dirty="0"/>
              <a:t>2</a:t>
            </a:r>
          </a:p>
        </p:txBody>
      </p:sp>
      <p:sp>
        <p:nvSpPr>
          <p:cNvPr id="14" name="Oval 13"/>
          <p:cNvSpPr/>
          <p:nvPr/>
        </p:nvSpPr>
        <p:spPr>
          <a:xfrm>
            <a:off x="7308304" y="3200964"/>
            <a:ext cx="288032" cy="288032"/>
          </a:xfrm>
          <a:prstGeom prst="ellipse">
            <a:avLst/>
          </a:prstGeom>
          <a:solidFill>
            <a:schemeClr val="tx2">
              <a:lumMod val="60000"/>
              <a:lumOff val="4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IN" b="1" dirty="0">
              <a:solidFill>
                <a:schemeClr val="tx1"/>
              </a:solidFill>
            </a:endParaRPr>
          </a:p>
        </p:txBody>
      </p:sp>
      <p:sp>
        <p:nvSpPr>
          <p:cNvPr id="15" name="TextBox 14"/>
          <p:cNvSpPr txBox="1"/>
          <p:nvPr/>
        </p:nvSpPr>
        <p:spPr>
          <a:xfrm>
            <a:off x="7416316" y="3237258"/>
            <a:ext cx="360040" cy="215444"/>
          </a:xfrm>
          <a:prstGeom prst="rect">
            <a:avLst/>
          </a:prstGeom>
        </p:spPr>
        <p:txBody>
          <a:bodyPr wrap="square" lIns="0" tIns="0" rIns="0" bIns="0" rtlCol="0">
            <a:spAutoFit/>
          </a:bodyPr>
          <a:lstStyle/>
          <a:p>
            <a:r>
              <a:rPr lang="en-IN" sz="1400" dirty="0"/>
              <a:t>2</a:t>
            </a:r>
          </a:p>
        </p:txBody>
      </p:sp>
      <p:sp>
        <p:nvSpPr>
          <p:cNvPr id="16" name="Oval 15"/>
          <p:cNvSpPr/>
          <p:nvPr/>
        </p:nvSpPr>
        <p:spPr>
          <a:xfrm>
            <a:off x="4338259" y="1944708"/>
            <a:ext cx="288032" cy="288032"/>
          </a:xfrm>
          <a:prstGeom prst="ellipse">
            <a:avLst/>
          </a:prstGeom>
          <a:solidFill>
            <a:schemeClr val="tx2">
              <a:lumMod val="60000"/>
              <a:lumOff val="4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IN" b="1" dirty="0">
              <a:solidFill>
                <a:schemeClr val="tx1"/>
              </a:solidFill>
            </a:endParaRPr>
          </a:p>
        </p:txBody>
      </p:sp>
      <p:sp>
        <p:nvSpPr>
          <p:cNvPr id="17" name="TextBox 16"/>
          <p:cNvSpPr txBox="1"/>
          <p:nvPr/>
        </p:nvSpPr>
        <p:spPr>
          <a:xfrm>
            <a:off x="4446271" y="1981002"/>
            <a:ext cx="360040" cy="215444"/>
          </a:xfrm>
          <a:prstGeom prst="rect">
            <a:avLst/>
          </a:prstGeom>
        </p:spPr>
        <p:txBody>
          <a:bodyPr wrap="square" lIns="0" tIns="0" rIns="0" bIns="0" rtlCol="0">
            <a:spAutoFit/>
          </a:bodyPr>
          <a:lstStyle/>
          <a:p>
            <a:r>
              <a:rPr lang="en-IN" sz="1400" dirty="0"/>
              <a:t>1</a:t>
            </a:r>
          </a:p>
        </p:txBody>
      </p:sp>
      <p:sp>
        <p:nvSpPr>
          <p:cNvPr id="18" name="Oval 17"/>
          <p:cNvSpPr/>
          <p:nvPr/>
        </p:nvSpPr>
        <p:spPr>
          <a:xfrm>
            <a:off x="5044876" y="3212976"/>
            <a:ext cx="288032" cy="288032"/>
          </a:xfrm>
          <a:prstGeom prst="ellipse">
            <a:avLst/>
          </a:prstGeom>
          <a:solidFill>
            <a:schemeClr val="tx2">
              <a:lumMod val="60000"/>
              <a:lumOff val="4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IN" b="1" dirty="0">
              <a:solidFill>
                <a:schemeClr val="tx1"/>
              </a:solidFill>
            </a:endParaRPr>
          </a:p>
        </p:txBody>
      </p:sp>
      <p:sp>
        <p:nvSpPr>
          <p:cNvPr id="19" name="TextBox 18"/>
          <p:cNvSpPr txBox="1"/>
          <p:nvPr/>
        </p:nvSpPr>
        <p:spPr>
          <a:xfrm>
            <a:off x="5152888" y="3249270"/>
            <a:ext cx="360040" cy="215444"/>
          </a:xfrm>
          <a:prstGeom prst="rect">
            <a:avLst/>
          </a:prstGeom>
        </p:spPr>
        <p:txBody>
          <a:bodyPr wrap="square" lIns="0" tIns="0" rIns="0" bIns="0" rtlCol="0">
            <a:spAutoFit/>
          </a:bodyPr>
          <a:lstStyle/>
          <a:p>
            <a:r>
              <a:rPr lang="en-IN" sz="1400" dirty="0"/>
              <a:t>1</a:t>
            </a:r>
          </a:p>
        </p:txBody>
      </p:sp>
    </p:spTree>
    <p:extLst>
      <p:ext uri="{BB962C8B-B14F-4D97-AF65-F5344CB8AC3E}">
        <p14:creationId xmlns:p14="http://schemas.microsoft.com/office/powerpoint/2010/main" xmlns="" val="2889965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l="10568" t="2493" r="2245" b="2856"/>
          <a:stretch/>
        </p:blipFill>
        <p:spPr>
          <a:xfrm>
            <a:off x="0" y="1077988"/>
            <a:ext cx="7128793" cy="5472608"/>
          </a:xfrm>
          <a:prstGeom prst="rect">
            <a:avLst/>
          </a:prstGeom>
        </p:spPr>
      </p:pic>
      <p:sp>
        <p:nvSpPr>
          <p:cNvPr id="5" name="Slide Number Placeholder 4"/>
          <p:cNvSpPr>
            <a:spLocks noGrp="1"/>
          </p:cNvSpPr>
          <p:nvPr>
            <p:ph type="sldNum" sz="quarter" idx="12"/>
          </p:nvPr>
        </p:nvSpPr>
        <p:spPr/>
        <p:txBody>
          <a:bodyPr/>
          <a:lstStyle/>
          <a:p>
            <a:fld id="{4CDAAFD6-C596-4FF4-9C1F-F5695FC727F4}" type="slidenum">
              <a:rPr lang="en-US" altLang="en-US" smtClean="0"/>
              <a:pPr/>
              <a:t>27</a:t>
            </a:fld>
            <a:endParaRPr lang="en-US" altLang="en-US"/>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 Box 13"/>
          <p:cNvSpPr txBox="1"/>
          <p:nvPr/>
        </p:nvSpPr>
        <p:spPr>
          <a:xfrm>
            <a:off x="395536" y="6368625"/>
            <a:ext cx="4277360" cy="184666"/>
          </a:xfrm>
          <a:prstGeom prst="rect">
            <a:avLst/>
          </a:prstGeom>
        </p:spPr>
        <p:txBody>
          <a:bodyPr wrap="square" lIns="0" tIns="0" rIns="0" bIns="0">
            <a:spAutoFit/>
          </a:bodyPr>
          <a:lstStyle/>
          <a:p>
            <a:r>
              <a:rPr lang="en-US" sz="1200" b="1" dirty="0">
                <a:sym typeface="+mn-ea"/>
              </a:rPr>
              <a:t>Source:  </a:t>
            </a:r>
            <a:r>
              <a:rPr lang="en-US" sz="1200" dirty="0">
                <a:sym typeface="+mn-ea"/>
              </a:rPr>
              <a:t>Census of India, 2011</a:t>
            </a:r>
            <a:endParaRPr lang="en-US" dirty="0"/>
          </a:p>
        </p:txBody>
      </p:sp>
      <p:sp>
        <p:nvSpPr>
          <p:cNvPr id="9" name="Title 1"/>
          <p:cNvSpPr>
            <a:spLocks noGrp="1"/>
          </p:cNvSpPr>
          <p:nvPr>
            <p:ph type="title"/>
          </p:nvPr>
        </p:nvSpPr>
        <p:spPr bwMode="auto">
          <a:xfrm>
            <a:off x="295308" y="242808"/>
            <a:ext cx="8991600" cy="369332"/>
          </a:xfrm>
          <a:noFill/>
          <a:ln>
            <a:miter lim="800000"/>
          </a:ln>
        </p:spPr>
        <p:txBody>
          <a:bodyPr vert="horz" numCol="1" compatLnSpc="1"/>
          <a:lstStyle/>
          <a:p>
            <a:r>
              <a:rPr lang="en-IN" altLang="en-US" sz="2400" dirty="0"/>
              <a:t>EXISTING SITUATION ANALYSIS - </a:t>
            </a:r>
            <a:r>
              <a:rPr lang="en-US" sz="2400" dirty="0"/>
              <a:t>DISPENSARY </a:t>
            </a:r>
            <a:endParaRPr lang="en-IN" altLang="en-US" sz="2400" dirty="0"/>
          </a:p>
        </p:txBody>
      </p:sp>
      <p:sp>
        <p:nvSpPr>
          <p:cNvPr id="11" name="TextBox 10"/>
          <p:cNvSpPr txBox="1"/>
          <p:nvPr/>
        </p:nvSpPr>
        <p:spPr>
          <a:xfrm>
            <a:off x="5580112" y="2852936"/>
            <a:ext cx="3240360" cy="1661993"/>
          </a:xfrm>
          <a:prstGeom prst="rect">
            <a:avLst/>
          </a:prstGeom>
        </p:spPr>
        <p:txBody>
          <a:bodyPr wrap="square" lIns="0" tIns="0" rIns="0" bIns="0" rtlCol="0">
            <a:spAutoFit/>
          </a:bodyPr>
          <a:lstStyle/>
          <a:p>
            <a:pPr marL="285750" indent="-285750" algn="just">
              <a:lnSpc>
                <a:spcPct val="150000"/>
              </a:lnSpc>
              <a:buFont typeface="Arial" panose="020B0604020202020204" pitchFamily="34" charset="0"/>
              <a:buChar char="•"/>
            </a:pPr>
            <a:r>
              <a:rPr lang="en-US" dirty="0"/>
              <a:t>Dispensary facilities are not available at </a:t>
            </a:r>
            <a:r>
              <a:rPr lang="en-US" dirty="0" err="1"/>
              <a:t>karthanaparthi</a:t>
            </a:r>
            <a:r>
              <a:rPr lang="en-US" dirty="0"/>
              <a:t> and </a:t>
            </a:r>
            <a:r>
              <a:rPr lang="en-US" dirty="0" err="1"/>
              <a:t>Gollapalle</a:t>
            </a:r>
            <a:r>
              <a:rPr lang="en-US" dirty="0"/>
              <a:t> Gram Panchayats.</a:t>
            </a:r>
          </a:p>
        </p:txBody>
      </p:sp>
    </p:spTree>
    <p:extLst>
      <p:ext uri="{BB962C8B-B14F-4D97-AF65-F5344CB8AC3E}">
        <p14:creationId xmlns:p14="http://schemas.microsoft.com/office/powerpoint/2010/main" xmlns="" val="2421260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12461" t="2208" r="13941" b="2283"/>
          <a:stretch/>
        </p:blipFill>
        <p:spPr>
          <a:xfrm>
            <a:off x="35496" y="842928"/>
            <a:ext cx="6120680" cy="5616624"/>
          </a:xfrm>
          <a:prstGeom prst="rect">
            <a:avLst/>
          </a:prstGeom>
        </p:spPr>
      </p:pic>
      <p:sp>
        <p:nvSpPr>
          <p:cNvPr id="5" name="Slide Number Placeholder 4"/>
          <p:cNvSpPr>
            <a:spLocks noGrp="1"/>
          </p:cNvSpPr>
          <p:nvPr>
            <p:ph type="sldNum" sz="quarter" idx="12"/>
          </p:nvPr>
        </p:nvSpPr>
        <p:spPr/>
        <p:txBody>
          <a:bodyPr/>
          <a:lstStyle/>
          <a:p>
            <a:fld id="{4CDAAFD6-C596-4FF4-9C1F-F5695FC727F4}" type="slidenum">
              <a:rPr lang="en-US" altLang="en-US" smtClean="0"/>
              <a:pPr/>
              <a:t>28</a:t>
            </a:fld>
            <a:endParaRPr lang="en-US" altLang="en-US"/>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 Box 13"/>
          <p:cNvSpPr txBox="1"/>
          <p:nvPr/>
        </p:nvSpPr>
        <p:spPr>
          <a:xfrm>
            <a:off x="395536" y="6368625"/>
            <a:ext cx="4277360" cy="184666"/>
          </a:xfrm>
          <a:prstGeom prst="rect">
            <a:avLst/>
          </a:prstGeom>
        </p:spPr>
        <p:txBody>
          <a:bodyPr wrap="square" lIns="0" tIns="0" rIns="0" bIns="0">
            <a:spAutoFit/>
          </a:bodyPr>
          <a:lstStyle/>
          <a:p>
            <a:r>
              <a:rPr lang="en-US" sz="1200" b="1" dirty="0">
                <a:sym typeface="+mn-ea"/>
              </a:rPr>
              <a:t>Source:  </a:t>
            </a:r>
            <a:r>
              <a:rPr lang="en-US" sz="1200" dirty="0">
                <a:sym typeface="+mn-ea"/>
              </a:rPr>
              <a:t>Census of India, 2011</a:t>
            </a:r>
            <a:endParaRPr lang="en-US" dirty="0"/>
          </a:p>
        </p:txBody>
      </p:sp>
      <p:sp>
        <p:nvSpPr>
          <p:cNvPr id="9" name="Title 1"/>
          <p:cNvSpPr>
            <a:spLocks noGrp="1"/>
          </p:cNvSpPr>
          <p:nvPr>
            <p:ph type="title"/>
          </p:nvPr>
        </p:nvSpPr>
        <p:spPr bwMode="auto">
          <a:xfrm>
            <a:off x="295308" y="242808"/>
            <a:ext cx="8991600" cy="369332"/>
          </a:xfrm>
          <a:noFill/>
          <a:ln>
            <a:miter lim="800000"/>
          </a:ln>
        </p:spPr>
        <p:txBody>
          <a:bodyPr vert="horz" numCol="1" compatLnSpc="1"/>
          <a:lstStyle/>
          <a:p>
            <a:r>
              <a:rPr lang="en-IN" altLang="en-US" sz="2400" dirty="0"/>
              <a:t>EXISTING SITUATION ANALYSIS – PRIMARY HEALTH CENTRES</a:t>
            </a:r>
          </a:p>
        </p:txBody>
      </p:sp>
      <p:sp>
        <p:nvSpPr>
          <p:cNvPr id="10" name="TextBox 9"/>
          <p:cNvSpPr txBox="1"/>
          <p:nvPr/>
        </p:nvSpPr>
        <p:spPr>
          <a:xfrm>
            <a:off x="5580112" y="3213100"/>
            <a:ext cx="3203972" cy="830997"/>
          </a:xfrm>
          <a:prstGeom prst="rect">
            <a:avLst/>
          </a:prstGeom>
        </p:spPr>
        <p:txBody>
          <a:bodyPr wrap="square" lIns="0" tIns="0" rIns="0" bIns="0" rtlCol="0">
            <a:spAutoFit/>
          </a:bodyPr>
          <a:lstStyle/>
          <a:p>
            <a:pPr marL="285750" indent="-285750">
              <a:lnSpc>
                <a:spcPct val="150000"/>
              </a:lnSpc>
              <a:buFont typeface="Arial" panose="020B0604020202020204" pitchFamily="34" charset="0"/>
              <a:buChar char="•"/>
            </a:pPr>
            <a:r>
              <a:rPr lang="en-US" dirty="0"/>
              <a:t>Primary Health Center is available only in Kambadur.</a:t>
            </a:r>
          </a:p>
        </p:txBody>
      </p:sp>
    </p:spTree>
    <p:extLst>
      <p:ext uri="{BB962C8B-B14F-4D97-AF65-F5344CB8AC3E}">
        <p14:creationId xmlns:p14="http://schemas.microsoft.com/office/powerpoint/2010/main" xmlns="" val="28080198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l="12658" t="2187" r="13101" b="3940"/>
          <a:stretch/>
        </p:blipFill>
        <p:spPr>
          <a:xfrm>
            <a:off x="107504" y="876658"/>
            <a:ext cx="6120680" cy="5472608"/>
          </a:xfrm>
          <a:prstGeom prst="rect">
            <a:avLst/>
          </a:prstGeom>
        </p:spPr>
      </p:pic>
      <p:sp>
        <p:nvSpPr>
          <p:cNvPr id="5" name="Slide Number Placeholder 4"/>
          <p:cNvSpPr>
            <a:spLocks noGrp="1"/>
          </p:cNvSpPr>
          <p:nvPr>
            <p:ph type="sldNum" sz="quarter" idx="12"/>
          </p:nvPr>
        </p:nvSpPr>
        <p:spPr/>
        <p:txBody>
          <a:bodyPr/>
          <a:lstStyle/>
          <a:p>
            <a:fld id="{4CDAAFD6-C596-4FF4-9C1F-F5695FC727F4}" type="slidenum">
              <a:rPr lang="en-US" altLang="en-US" smtClean="0"/>
              <a:pPr/>
              <a:t>29</a:t>
            </a:fld>
            <a:endParaRPr lang="en-US" altLang="en-US"/>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 Box 13"/>
          <p:cNvSpPr txBox="1"/>
          <p:nvPr/>
        </p:nvSpPr>
        <p:spPr>
          <a:xfrm>
            <a:off x="395536" y="6309320"/>
            <a:ext cx="4277360" cy="184666"/>
          </a:xfrm>
          <a:prstGeom prst="rect">
            <a:avLst/>
          </a:prstGeom>
        </p:spPr>
        <p:txBody>
          <a:bodyPr wrap="square" lIns="0" tIns="0" rIns="0" bIns="0">
            <a:spAutoFit/>
          </a:bodyPr>
          <a:lstStyle/>
          <a:p>
            <a:r>
              <a:rPr lang="en-US" sz="1200" b="1" dirty="0">
                <a:sym typeface="+mn-ea"/>
              </a:rPr>
              <a:t>Source:  </a:t>
            </a:r>
            <a:r>
              <a:rPr lang="en-US" sz="1200" dirty="0">
                <a:sym typeface="+mn-ea"/>
              </a:rPr>
              <a:t>Census of India, 2011</a:t>
            </a:r>
            <a:endParaRPr lang="en-US" dirty="0"/>
          </a:p>
        </p:txBody>
      </p:sp>
      <p:sp>
        <p:nvSpPr>
          <p:cNvPr id="9" name="Title 1"/>
          <p:cNvSpPr>
            <a:spLocks noGrp="1"/>
          </p:cNvSpPr>
          <p:nvPr>
            <p:ph type="title"/>
          </p:nvPr>
        </p:nvSpPr>
        <p:spPr bwMode="auto">
          <a:xfrm>
            <a:off x="295308" y="242808"/>
            <a:ext cx="8991600" cy="369332"/>
          </a:xfrm>
          <a:noFill/>
          <a:ln>
            <a:miter lim="800000"/>
          </a:ln>
        </p:spPr>
        <p:txBody>
          <a:bodyPr vert="horz" numCol="1" compatLnSpc="1"/>
          <a:lstStyle/>
          <a:p>
            <a:r>
              <a:rPr lang="en-IN" altLang="en-US" sz="2400" dirty="0"/>
              <a:t>EXISTING SITUATION ANALYSIS - </a:t>
            </a:r>
            <a:r>
              <a:rPr lang="en-US" sz="2400" dirty="0"/>
              <a:t>VETERINARY CENTERS</a:t>
            </a:r>
            <a:endParaRPr lang="en-IN" altLang="en-US" sz="2400" dirty="0"/>
          </a:p>
        </p:txBody>
      </p:sp>
      <p:sp>
        <p:nvSpPr>
          <p:cNvPr id="10" name="TextBox 9"/>
          <p:cNvSpPr txBox="1"/>
          <p:nvPr/>
        </p:nvSpPr>
        <p:spPr>
          <a:xfrm>
            <a:off x="5508104" y="3015362"/>
            <a:ext cx="3419996" cy="1246495"/>
          </a:xfrm>
          <a:prstGeom prst="rect">
            <a:avLst/>
          </a:prstGeom>
        </p:spPr>
        <p:txBody>
          <a:bodyPr wrap="square" lIns="0" tIns="0" rIns="0" bIns="0" rtlCol="0">
            <a:spAutoFit/>
          </a:bodyPr>
          <a:lstStyle/>
          <a:p>
            <a:pPr marL="285750" indent="-285750" algn="just">
              <a:lnSpc>
                <a:spcPct val="150000"/>
              </a:lnSpc>
              <a:buFont typeface="Arial" panose="020B0604020202020204" pitchFamily="34" charset="0"/>
              <a:buChar char="•"/>
            </a:pPr>
            <a:r>
              <a:rPr lang="en-US" dirty="0"/>
              <a:t>Veterinary centers are available only in </a:t>
            </a:r>
            <a:r>
              <a:rPr lang="en-US" dirty="0" err="1"/>
              <a:t>Kambadur</a:t>
            </a:r>
            <a:r>
              <a:rPr lang="en-US" dirty="0"/>
              <a:t> and </a:t>
            </a:r>
            <a:r>
              <a:rPr lang="en-US" dirty="0" err="1"/>
              <a:t>Nuthimadugu</a:t>
            </a:r>
            <a:endParaRPr lang="en-US" dirty="0"/>
          </a:p>
        </p:txBody>
      </p:sp>
    </p:spTree>
    <p:extLst>
      <p:ext uri="{BB962C8B-B14F-4D97-AF65-F5344CB8AC3E}">
        <p14:creationId xmlns:p14="http://schemas.microsoft.com/office/powerpoint/2010/main" xmlns="" val="522941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364" y="255090"/>
            <a:ext cx="7360920" cy="369332"/>
          </a:xfrm>
        </p:spPr>
        <p:txBody>
          <a:bodyPr/>
          <a:lstStyle/>
          <a:p>
            <a:r>
              <a:rPr lang="en-IN" sz="2400" dirty="0"/>
              <a:t>SPATIAL PLAN PREPARATION METHODOLOGY</a:t>
            </a:r>
            <a:endParaRPr lang="en-IN" dirty="0"/>
          </a:p>
        </p:txBody>
      </p:sp>
      <p:sp>
        <p:nvSpPr>
          <p:cNvPr id="3" name="Text Placeholder 2"/>
          <p:cNvSpPr>
            <a:spLocks noGrp="1"/>
          </p:cNvSpPr>
          <p:nvPr>
            <p:ph type="body" sz="quarter" idx="10"/>
          </p:nvPr>
        </p:nvSpPr>
        <p:spPr/>
        <p:txBody>
          <a:bodyPr/>
          <a:lstStyle/>
          <a:p>
            <a:endParaRPr lang="en-IN"/>
          </a:p>
        </p:txBody>
      </p:sp>
      <p:sp>
        <p:nvSpPr>
          <p:cNvPr id="5" name="Slide Number Placeholder 4"/>
          <p:cNvSpPr>
            <a:spLocks noGrp="1"/>
          </p:cNvSpPr>
          <p:nvPr>
            <p:ph type="sldNum" sz="quarter" idx="12"/>
          </p:nvPr>
        </p:nvSpPr>
        <p:spPr/>
        <p:txBody>
          <a:bodyPr/>
          <a:lstStyle/>
          <a:p>
            <a:fld id="{24E1A5DC-2BDF-4CC0-A354-6A15BA4454D3}" type="slidenum">
              <a:rPr lang="en-US" altLang="en-US"/>
              <a:pPr/>
              <a:t>3</a:t>
            </a:fld>
            <a:endParaRPr lang="en-US" altLang="en-US"/>
          </a:p>
        </p:txBody>
      </p:sp>
      <p:pic>
        <p:nvPicPr>
          <p:cNvPr id="6" name="Picture 5"/>
          <p:cNvPicPr>
            <a:picLocks noChangeAspect="1"/>
          </p:cNvPicPr>
          <p:nvPr/>
        </p:nvPicPr>
        <p:blipFill>
          <a:blip r:embed="rId2"/>
          <a:stretch>
            <a:fillRect/>
          </a:stretch>
        </p:blipFill>
        <p:spPr>
          <a:xfrm rot="5400000">
            <a:off x="2912036" y="230031"/>
            <a:ext cx="5625283" cy="6838645"/>
          </a:xfrm>
          <a:prstGeom prst="rect">
            <a:avLst/>
          </a:prstGeom>
        </p:spPr>
      </p:pic>
      <p:sp>
        <p:nvSpPr>
          <p:cNvPr id="7" name="TextBox 2"/>
          <p:cNvSpPr txBox="1"/>
          <p:nvPr/>
        </p:nvSpPr>
        <p:spPr>
          <a:xfrm>
            <a:off x="71141" y="2636912"/>
            <a:ext cx="2343151" cy="2554545"/>
          </a:xfrm>
          <a:prstGeom prst="rect">
            <a:avLst/>
          </a:prstGeom>
          <a:noFill/>
        </p:spPr>
        <p:txBody>
          <a:bodyPr wrap="square" rtlCol="0">
            <a:spAutoFit/>
          </a:bodyPr>
          <a:lstStyle/>
          <a:p>
            <a:r>
              <a:rPr lang="en-US" sz="1600" dirty="0"/>
              <a:t>The Planning area needs to be distinctively shown on the map with GIS co-ordinates on a scale of 1:8000.</a:t>
            </a:r>
          </a:p>
          <a:p>
            <a:endParaRPr lang="en-US" sz="1600" dirty="0"/>
          </a:p>
          <a:p>
            <a:r>
              <a:rPr lang="en-US" sz="1600" dirty="0"/>
              <a:t>ii. Planning areas shall as far as possible</a:t>
            </a:r>
          </a:p>
          <a:p>
            <a:r>
              <a:rPr lang="en-US" sz="1600" dirty="0"/>
              <a:t>include full plot nos. (Survey Nos).</a:t>
            </a:r>
          </a:p>
        </p:txBody>
      </p:sp>
      <p:sp>
        <p:nvSpPr>
          <p:cNvPr id="9" name="Rounded Rectangle 8"/>
          <p:cNvSpPr/>
          <p:nvPr/>
        </p:nvSpPr>
        <p:spPr>
          <a:xfrm>
            <a:off x="5138769" y="1984832"/>
            <a:ext cx="3867912" cy="403575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9"/>
          <p:cNvSpPr txBox="1"/>
          <p:nvPr/>
        </p:nvSpPr>
        <p:spPr>
          <a:xfrm>
            <a:off x="5999448" y="1630624"/>
            <a:ext cx="2146554" cy="338554"/>
          </a:xfrm>
          <a:prstGeom prst="rect">
            <a:avLst/>
          </a:prstGeom>
          <a:solidFill>
            <a:srgbClr val="3385FF"/>
          </a:solidFill>
          <a:ln>
            <a:solidFill>
              <a:srgbClr val="3385FF"/>
            </a:solidFill>
          </a:ln>
        </p:spPr>
        <p:txBody>
          <a:bodyPr wrap="square" rtlCol="0">
            <a:spAutoFit/>
          </a:bodyPr>
          <a:lstStyle/>
          <a:p>
            <a:pPr algn="ctr"/>
            <a:r>
              <a:rPr lang="en-US" sz="1600" b="1" dirty="0">
                <a:solidFill>
                  <a:schemeClr val="bg1"/>
                </a:solidFill>
              </a:rPr>
              <a:t>Role of DTCP</a:t>
            </a:r>
          </a:p>
        </p:txBody>
      </p:sp>
      <p:sp>
        <p:nvSpPr>
          <p:cNvPr id="12" name="TextBox 10"/>
          <p:cNvSpPr txBox="1"/>
          <p:nvPr/>
        </p:nvSpPr>
        <p:spPr>
          <a:xfrm>
            <a:off x="115039" y="1511781"/>
            <a:ext cx="2190316" cy="830997"/>
          </a:xfrm>
          <a:prstGeom prst="rect">
            <a:avLst/>
          </a:prstGeom>
          <a:solidFill>
            <a:srgbClr val="00B0F0"/>
          </a:solidFill>
        </p:spPr>
        <p:txBody>
          <a:bodyPr wrap="square" rtlCol="0">
            <a:spAutoFit/>
          </a:bodyPr>
          <a:lstStyle/>
          <a:p>
            <a:pPr algn="ctr"/>
            <a:r>
              <a:rPr lang="en-US" sz="1600" b="1" dirty="0"/>
              <a:t>Master Plans expected out put mentioned in ICAP</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30</a:t>
            </a:fld>
            <a:endParaRPr lang="en-US" altLang="en-US"/>
          </a:p>
        </p:txBody>
      </p:sp>
      <p:sp>
        <p:nvSpPr>
          <p:cNvPr id="6" name="Title 1"/>
          <p:cNvSpPr>
            <a:spLocks noGrp="1"/>
          </p:cNvSpPr>
          <p:nvPr>
            <p:ph type="title"/>
          </p:nvPr>
        </p:nvSpPr>
        <p:spPr bwMode="auto">
          <a:xfrm>
            <a:off x="295308" y="242808"/>
            <a:ext cx="8991600" cy="369332"/>
          </a:xfrm>
          <a:noFill/>
          <a:ln>
            <a:miter lim="800000"/>
          </a:ln>
        </p:spPr>
        <p:txBody>
          <a:bodyPr vert="horz" numCol="1" compatLnSpc="1"/>
          <a:lstStyle/>
          <a:p>
            <a:r>
              <a:rPr lang="en-US" altLang="en-US" sz="2400" dirty="0"/>
              <a:t>SATISFACTORY LEVELS ON INFRASTRUCTURE</a:t>
            </a:r>
            <a:endParaRPr lang="en-IN" altLang="en-US" sz="2400" dirty="0"/>
          </a:p>
        </p:txBody>
      </p:sp>
      <p:sp>
        <p:nvSpPr>
          <p:cNvPr id="8" name="Text Box 13"/>
          <p:cNvSpPr txBox="1"/>
          <p:nvPr/>
        </p:nvSpPr>
        <p:spPr>
          <a:xfrm>
            <a:off x="136688" y="6474897"/>
            <a:ext cx="4277360" cy="184666"/>
          </a:xfrm>
          <a:prstGeom prst="rect">
            <a:avLst/>
          </a:prstGeom>
        </p:spPr>
        <p:txBody>
          <a:bodyPr wrap="square" lIns="0" tIns="0" rIns="0" bIns="0">
            <a:spAutoFit/>
          </a:bodyPr>
          <a:lstStyle/>
          <a:p>
            <a:r>
              <a:rPr lang="en-US" sz="1200" b="1" dirty="0">
                <a:sym typeface="+mn-ea"/>
              </a:rPr>
              <a:t>Source:  </a:t>
            </a:r>
            <a:r>
              <a:rPr lang="en-US" sz="1200" dirty="0">
                <a:sym typeface="+mn-ea"/>
              </a:rPr>
              <a:t>Primary Survey</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12988" t="7681" r="18500" b="7681"/>
          <a:stretch/>
        </p:blipFill>
        <p:spPr>
          <a:xfrm>
            <a:off x="1087052" y="1002289"/>
            <a:ext cx="6264696" cy="5472608"/>
          </a:xfrm>
          <a:prstGeom prst="rect">
            <a:avLst/>
          </a:prstGeom>
        </p:spPr>
      </p:pic>
      <p:graphicFrame>
        <p:nvGraphicFramePr>
          <p:cNvPr id="7" name="Chart 6">
            <a:extLst>
              <a:ext uri="{FF2B5EF4-FFF2-40B4-BE49-F238E27FC236}">
                <a16:creationId xmlns="" xmlns:a16="http://schemas.microsoft.com/office/drawing/2014/main" id="{BC8BE909-5980-46E5-AA6A-6D9C274234E3}"/>
              </a:ext>
            </a:extLst>
          </p:cNvPr>
          <p:cNvGraphicFramePr>
            <a:graphicFrameLocks/>
          </p:cNvGraphicFramePr>
          <p:nvPr>
            <p:extLst>
              <p:ext uri="{D42A27DB-BD31-4B8C-83A1-F6EECF244321}">
                <p14:modId xmlns:p14="http://schemas.microsoft.com/office/powerpoint/2010/main" xmlns="" val="2636015297"/>
              </p:ext>
            </p:extLst>
          </p:nvPr>
        </p:nvGraphicFramePr>
        <p:xfrm>
          <a:off x="6313501" y="4841943"/>
          <a:ext cx="2845256" cy="1726704"/>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a:extLst>
              <a:ext uri="{FF2B5EF4-FFF2-40B4-BE49-F238E27FC236}">
                <a16:creationId xmlns="" xmlns:a16="http://schemas.microsoft.com/office/drawing/2014/main" id="{CECB09C2-19BA-4DD1-8192-0FB1EFCEE5A4}"/>
              </a:ext>
            </a:extLst>
          </p:cNvPr>
          <p:cNvCxnSpPr/>
          <p:nvPr/>
        </p:nvCxnSpPr>
        <p:spPr>
          <a:xfrm flipV="1">
            <a:off x="6084168" y="5949280"/>
            <a:ext cx="1080120" cy="1937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 xmlns:a16="http://schemas.microsoft.com/office/drawing/2014/main" id="{07E06EF1-CF19-4CF1-9F2D-C5F028BFA155}"/>
              </a:ext>
            </a:extLst>
          </p:cNvPr>
          <p:cNvGraphicFramePr>
            <a:graphicFrameLocks/>
          </p:cNvGraphicFramePr>
          <p:nvPr>
            <p:extLst>
              <p:ext uri="{D42A27DB-BD31-4B8C-83A1-F6EECF244321}">
                <p14:modId xmlns:p14="http://schemas.microsoft.com/office/powerpoint/2010/main" xmlns="" val="2850838433"/>
              </p:ext>
            </p:extLst>
          </p:nvPr>
        </p:nvGraphicFramePr>
        <p:xfrm>
          <a:off x="6200325" y="3429000"/>
          <a:ext cx="2987948" cy="1494566"/>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Arrow Connector 9">
            <a:extLst>
              <a:ext uri="{FF2B5EF4-FFF2-40B4-BE49-F238E27FC236}">
                <a16:creationId xmlns="" xmlns:a16="http://schemas.microsoft.com/office/drawing/2014/main" id="{83D27AB4-1B94-408D-8394-2C7352CB1913}"/>
              </a:ext>
            </a:extLst>
          </p:cNvPr>
          <p:cNvCxnSpPr>
            <a:cxnSpLocks/>
          </p:cNvCxnSpPr>
          <p:nvPr/>
        </p:nvCxnSpPr>
        <p:spPr>
          <a:xfrm flipV="1">
            <a:off x="5796136" y="4365104"/>
            <a:ext cx="1368152" cy="1984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 xmlns:a16="http://schemas.microsoft.com/office/drawing/2014/main" id="{4F489628-3C19-453D-A30A-7D7C47C44A47}"/>
              </a:ext>
            </a:extLst>
          </p:cNvPr>
          <p:cNvGraphicFramePr>
            <a:graphicFrameLocks/>
          </p:cNvGraphicFramePr>
          <p:nvPr>
            <p:extLst>
              <p:ext uri="{D42A27DB-BD31-4B8C-83A1-F6EECF244321}">
                <p14:modId xmlns:p14="http://schemas.microsoft.com/office/powerpoint/2010/main" xmlns="" val="2688425712"/>
              </p:ext>
            </p:extLst>
          </p:nvPr>
        </p:nvGraphicFramePr>
        <p:xfrm>
          <a:off x="5936041" y="2370334"/>
          <a:ext cx="3198646" cy="1237042"/>
        </p:xfrm>
        <a:graphic>
          <a:graphicData uri="http://schemas.openxmlformats.org/drawingml/2006/chart">
            <c:chart xmlns:c="http://schemas.openxmlformats.org/drawingml/2006/chart" xmlns:r="http://schemas.openxmlformats.org/officeDocument/2006/relationships" r:id="rId5"/>
          </a:graphicData>
        </a:graphic>
      </p:graphicFrame>
      <p:cxnSp>
        <p:nvCxnSpPr>
          <p:cNvPr id="13" name="Straight Arrow Connector 12">
            <a:extLst>
              <a:ext uri="{FF2B5EF4-FFF2-40B4-BE49-F238E27FC236}">
                <a16:creationId xmlns="" xmlns:a16="http://schemas.microsoft.com/office/drawing/2014/main" id="{D451926F-9272-4639-BA26-B8FB567AB1D3}"/>
              </a:ext>
            </a:extLst>
          </p:cNvPr>
          <p:cNvCxnSpPr>
            <a:cxnSpLocks/>
          </p:cNvCxnSpPr>
          <p:nvPr/>
        </p:nvCxnSpPr>
        <p:spPr>
          <a:xfrm flipV="1">
            <a:off x="5408864" y="3230576"/>
            <a:ext cx="1368152" cy="1984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 xmlns:a16="http://schemas.microsoft.com/office/drawing/2014/main" id="{1EE92E8D-1C0F-4D85-8389-005762FEADD4}"/>
              </a:ext>
            </a:extLst>
          </p:cNvPr>
          <p:cNvGraphicFramePr>
            <a:graphicFrameLocks/>
          </p:cNvGraphicFramePr>
          <p:nvPr>
            <p:extLst>
              <p:ext uri="{D42A27DB-BD31-4B8C-83A1-F6EECF244321}">
                <p14:modId xmlns:p14="http://schemas.microsoft.com/office/powerpoint/2010/main" xmlns="" val="2841898699"/>
              </p:ext>
            </p:extLst>
          </p:nvPr>
        </p:nvGraphicFramePr>
        <p:xfrm>
          <a:off x="6345612" y="688998"/>
          <a:ext cx="2987948" cy="1664080"/>
        </p:xfrm>
        <a:graphic>
          <a:graphicData uri="http://schemas.openxmlformats.org/drawingml/2006/chart">
            <c:chart xmlns:c="http://schemas.openxmlformats.org/drawingml/2006/chart" xmlns:r="http://schemas.openxmlformats.org/officeDocument/2006/relationships" r:id="rId6"/>
          </a:graphicData>
        </a:graphic>
      </p:graphicFrame>
      <p:cxnSp>
        <p:nvCxnSpPr>
          <p:cNvPr id="15" name="Straight Arrow Connector 14">
            <a:extLst>
              <a:ext uri="{FF2B5EF4-FFF2-40B4-BE49-F238E27FC236}">
                <a16:creationId xmlns="" xmlns:a16="http://schemas.microsoft.com/office/drawing/2014/main" id="{3066EECA-9257-4245-AACB-639490684121}"/>
              </a:ext>
            </a:extLst>
          </p:cNvPr>
          <p:cNvCxnSpPr>
            <a:cxnSpLocks/>
          </p:cNvCxnSpPr>
          <p:nvPr/>
        </p:nvCxnSpPr>
        <p:spPr>
          <a:xfrm flipV="1">
            <a:off x="6232664" y="1687440"/>
            <a:ext cx="1068159" cy="840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Chart 16">
            <a:extLst>
              <a:ext uri="{FF2B5EF4-FFF2-40B4-BE49-F238E27FC236}">
                <a16:creationId xmlns="" xmlns:a16="http://schemas.microsoft.com/office/drawing/2014/main" id="{E56DCD58-341C-4B4D-B567-3FA85C1D576B}"/>
              </a:ext>
            </a:extLst>
          </p:cNvPr>
          <p:cNvGraphicFramePr>
            <a:graphicFrameLocks/>
          </p:cNvGraphicFramePr>
          <p:nvPr>
            <p:extLst>
              <p:ext uri="{D42A27DB-BD31-4B8C-83A1-F6EECF244321}">
                <p14:modId xmlns:p14="http://schemas.microsoft.com/office/powerpoint/2010/main" xmlns="" val="2457502821"/>
              </p:ext>
            </p:extLst>
          </p:nvPr>
        </p:nvGraphicFramePr>
        <p:xfrm>
          <a:off x="413068" y="5062596"/>
          <a:ext cx="2845256" cy="1664081"/>
        </p:xfrm>
        <a:graphic>
          <a:graphicData uri="http://schemas.openxmlformats.org/drawingml/2006/chart">
            <c:chart xmlns:c="http://schemas.openxmlformats.org/drawingml/2006/chart" xmlns:r="http://schemas.openxmlformats.org/officeDocument/2006/relationships" r:id="rId7"/>
          </a:graphicData>
        </a:graphic>
      </p:graphicFrame>
      <p:cxnSp>
        <p:nvCxnSpPr>
          <p:cNvPr id="18" name="Straight Arrow Connector 17">
            <a:extLst>
              <a:ext uri="{FF2B5EF4-FFF2-40B4-BE49-F238E27FC236}">
                <a16:creationId xmlns="" xmlns:a16="http://schemas.microsoft.com/office/drawing/2014/main" id="{2C3F6DC6-1D33-463B-9C6E-6B18DE08B34A}"/>
              </a:ext>
            </a:extLst>
          </p:cNvPr>
          <p:cNvCxnSpPr>
            <a:cxnSpLocks/>
          </p:cNvCxnSpPr>
          <p:nvPr/>
        </p:nvCxnSpPr>
        <p:spPr>
          <a:xfrm flipH="1">
            <a:off x="2699252" y="5096791"/>
            <a:ext cx="1571700" cy="7364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Chart 20">
            <a:extLst>
              <a:ext uri="{FF2B5EF4-FFF2-40B4-BE49-F238E27FC236}">
                <a16:creationId xmlns="" xmlns:a16="http://schemas.microsoft.com/office/drawing/2014/main" id="{CA41A33B-125B-477F-BA86-0A7164EA30A0}"/>
              </a:ext>
            </a:extLst>
          </p:cNvPr>
          <p:cNvGraphicFramePr>
            <a:graphicFrameLocks/>
          </p:cNvGraphicFramePr>
          <p:nvPr>
            <p:extLst>
              <p:ext uri="{D42A27DB-BD31-4B8C-83A1-F6EECF244321}">
                <p14:modId xmlns:p14="http://schemas.microsoft.com/office/powerpoint/2010/main" xmlns="" val="202041472"/>
              </p:ext>
            </p:extLst>
          </p:nvPr>
        </p:nvGraphicFramePr>
        <p:xfrm>
          <a:off x="-355820" y="3247236"/>
          <a:ext cx="2998484" cy="2058734"/>
        </p:xfrm>
        <a:graphic>
          <a:graphicData uri="http://schemas.openxmlformats.org/drawingml/2006/chart">
            <c:chart xmlns:c="http://schemas.openxmlformats.org/drawingml/2006/chart" xmlns:r="http://schemas.openxmlformats.org/officeDocument/2006/relationships" r:id="rId8"/>
          </a:graphicData>
        </a:graphic>
      </p:graphicFrame>
      <p:cxnSp>
        <p:nvCxnSpPr>
          <p:cNvPr id="22" name="Straight Arrow Connector 21">
            <a:extLst>
              <a:ext uri="{FF2B5EF4-FFF2-40B4-BE49-F238E27FC236}">
                <a16:creationId xmlns="" xmlns:a16="http://schemas.microsoft.com/office/drawing/2014/main" id="{4645A2C9-16A0-4844-B59D-C14D6C493EF8}"/>
              </a:ext>
            </a:extLst>
          </p:cNvPr>
          <p:cNvCxnSpPr>
            <a:cxnSpLocks/>
          </p:cNvCxnSpPr>
          <p:nvPr/>
        </p:nvCxnSpPr>
        <p:spPr>
          <a:xfrm flipH="1" flipV="1">
            <a:off x="1835696" y="4413116"/>
            <a:ext cx="936103" cy="1984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Chart 25">
            <a:extLst>
              <a:ext uri="{FF2B5EF4-FFF2-40B4-BE49-F238E27FC236}">
                <a16:creationId xmlns="" xmlns:a16="http://schemas.microsoft.com/office/drawing/2014/main" id="{C6026D41-1B10-4FD6-AA84-58FEBF47F193}"/>
              </a:ext>
            </a:extLst>
          </p:cNvPr>
          <p:cNvGraphicFramePr>
            <a:graphicFrameLocks/>
          </p:cNvGraphicFramePr>
          <p:nvPr>
            <p:extLst>
              <p:ext uri="{D42A27DB-BD31-4B8C-83A1-F6EECF244321}">
                <p14:modId xmlns:p14="http://schemas.microsoft.com/office/powerpoint/2010/main" xmlns="" val="3089556950"/>
              </p:ext>
            </p:extLst>
          </p:nvPr>
        </p:nvGraphicFramePr>
        <p:xfrm>
          <a:off x="351207" y="594387"/>
          <a:ext cx="2447182" cy="2270187"/>
        </p:xfrm>
        <a:graphic>
          <a:graphicData uri="http://schemas.openxmlformats.org/drawingml/2006/chart">
            <c:chart xmlns:c="http://schemas.openxmlformats.org/drawingml/2006/chart" xmlns:r="http://schemas.openxmlformats.org/officeDocument/2006/relationships" r:id="rId9"/>
          </a:graphicData>
        </a:graphic>
      </p:graphicFrame>
      <p:cxnSp>
        <p:nvCxnSpPr>
          <p:cNvPr id="27" name="Straight Arrow Connector 26">
            <a:extLst>
              <a:ext uri="{FF2B5EF4-FFF2-40B4-BE49-F238E27FC236}">
                <a16:creationId xmlns="" xmlns:a16="http://schemas.microsoft.com/office/drawing/2014/main" id="{CB7D34C7-A47F-4231-BC43-AEBDCC3A326C}"/>
              </a:ext>
            </a:extLst>
          </p:cNvPr>
          <p:cNvCxnSpPr>
            <a:cxnSpLocks/>
          </p:cNvCxnSpPr>
          <p:nvPr/>
        </p:nvCxnSpPr>
        <p:spPr>
          <a:xfrm flipH="1" flipV="1">
            <a:off x="1979712" y="2516762"/>
            <a:ext cx="128256" cy="4401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560735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31</a:t>
            </a:fld>
            <a:endParaRPr lang="en-US" altLang="en-US"/>
          </a:p>
        </p:txBody>
      </p:sp>
      <p:sp>
        <p:nvSpPr>
          <p:cNvPr id="6" name="Title 1"/>
          <p:cNvSpPr>
            <a:spLocks noGrp="1"/>
          </p:cNvSpPr>
          <p:nvPr>
            <p:ph type="title"/>
          </p:nvPr>
        </p:nvSpPr>
        <p:spPr bwMode="auto">
          <a:xfrm>
            <a:off x="295308" y="242808"/>
            <a:ext cx="8991600" cy="369332"/>
          </a:xfrm>
          <a:noFill/>
          <a:ln>
            <a:miter lim="800000"/>
          </a:ln>
        </p:spPr>
        <p:txBody>
          <a:bodyPr vert="horz" numCol="1" compatLnSpc="1"/>
          <a:lstStyle/>
          <a:p>
            <a:r>
              <a:rPr lang="en-US" altLang="en-US" sz="2400" dirty="0"/>
              <a:t>SATISFACTORY LEVELS ON INFRASTRUCTURE</a:t>
            </a:r>
            <a:endParaRPr lang="en-IN" altLang="en-US" sz="2400" dirty="0"/>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 Box 13"/>
          <p:cNvSpPr txBox="1"/>
          <p:nvPr/>
        </p:nvSpPr>
        <p:spPr>
          <a:xfrm>
            <a:off x="136688" y="6474897"/>
            <a:ext cx="4277360" cy="184666"/>
          </a:xfrm>
          <a:prstGeom prst="rect">
            <a:avLst/>
          </a:prstGeom>
        </p:spPr>
        <p:txBody>
          <a:bodyPr wrap="square" lIns="0" tIns="0" rIns="0" bIns="0">
            <a:spAutoFit/>
          </a:bodyPr>
          <a:lstStyle/>
          <a:p>
            <a:r>
              <a:rPr lang="en-US" sz="1200" b="1" dirty="0">
                <a:sym typeface="+mn-ea"/>
              </a:rPr>
              <a:t>Source:  </a:t>
            </a:r>
            <a:r>
              <a:rPr lang="en-US" sz="1200" dirty="0">
                <a:sym typeface="+mn-ea"/>
              </a:rPr>
              <a:t>Primary Survey</a:t>
            </a:r>
            <a:endParaRPr lang="en-US" dirty="0"/>
          </a:p>
        </p:txBody>
      </p:sp>
      <p:sp>
        <p:nvSpPr>
          <p:cNvPr id="3" name="TextBox 2"/>
          <p:cNvSpPr txBox="1"/>
          <p:nvPr/>
        </p:nvSpPr>
        <p:spPr>
          <a:xfrm>
            <a:off x="1403648" y="760718"/>
            <a:ext cx="1396372" cy="246221"/>
          </a:xfrm>
          <a:prstGeom prst="rect">
            <a:avLst/>
          </a:prstGeom>
        </p:spPr>
        <p:txBody>
          <a:bodyPr wrap="square" lIns="0" tIns="0" rIns="0" bIns="0" rtlCol="0">
            <a:spAutoFit/>
          </a:bodyPr>
          <a:lstStyle/>
          <a:p>
            <a:r>
              <a:rPr lang="en-US" sz="1600" dirty="0"/>
              <a:t>Water supply</a:t>
            </a:r>
            <a:endParaRPr lang="en-IN" sz="1600" dirty="0" err="1"/>
          </a:p>
        </p:txBody>
      </p:sp>
      <p:graphicFrame>
        <p:nvGraphicFramePr>
          <p:cNvPr id="9" name="Table 8">
            <a:extLst>
              <a:ext uri="{FF2B5EF4-FFF2-40B4-BE49-F238E27FC236}">
                <a16:creationId xmlns="" xmlns:a16="http://schemas.microsoft.com/office/drawing/2014/main" id="{5F84F99F-A477-4816-9EE2-D11385498DC2}"/>
              </a:ext>
            </a:extLst>
          </p:cNvPr>
          <p:cNvGraphicFramePr>
            <a:graphicFrameLocks noGrp="1"/>
          </p:cNvGraphicFramePr>
          <p:nvPr>
            <p:extLst>
              <p:ext uri="{D42A27DB-BD31-4B8C-83A1-F6EECF244321}">
                <p14:modId xmlns:p14="http://schemas.microsoft.com/office/powerpoint/2010/main" xmlns="" val="185922361"/>
              </p:ext>
            </p:extLst>
          </p:nvPr>
        </p:nvGraphicFramePr>
        <p:xfrm>
          <a:off x="264481" y="1006940"/>
          <a:ext cx="4021774" cy="2769227"/>
        </p:xfrm>
        <a:graphic>
          <a:graphicData uri="http://schemas.openxmlformats.org/drawingml/2006/table">
            <a:tbl>
              <a:tblPr firstRow="1" bandRow="1">
                <a:tableStyleId>{5C22544A-7EE6-4342-B048-85BDC9FD1C3A}</a:tableStyleId>
              </a:tblPr>
              <a:tblGrid>
                <a:gridCol w="1404605">
                  <a:extLst>
                    <a:ext uri="{9D8B030D-6E8A-4147-A177-3AD203B41FA5}">
                      <a16:colId xmlns="" xmlns:a16="http://schemas.microsoft.com/office/drawing/2014/main" val="2037981511"/>
                    </a:ext>
                  </a:extLst>
                </a:gridCol>
                <a:gridCol w="776352">
                  <a:extLst>
                    <a:ext uri="{9D8B030D-6E8A-4147-A177-3AD203B41FA5}">
                      <a16:colId xmlns="" xmlns:a16="http://schemas.microsoft.com/office/drawing/2014/main" val="73429843"/>
                    </a:ext>
                  </a:extLst>
                </a:gridCol>
                <a:gridCol w="1084044">
                  <a:extLst>
                    <a:ext uri="{9D8B030D-6E8A-4147-A177-3AD203B41FA5}">
                      <a16:colId xmlns="" xmlns:a16="http://schemas.microsoft.com/office/drawing/2014/main" val="612909777"/>
                    </a:ext>
                  </a:extLst>
                </a:gridCol>
                <a:gridCol w="756773">
                  <a:extLst>
                    <a:ext uri="{9D8B030D-6E8A-4147-A177-3AD203B41FA5}">
                      <a16:colId xmlns="" xmlns:a16="http://schemas.microsoft.com/office/drawing/2014/main" val="2110850631"/>
                    </a:ext>
                  </a:extLst>
                </a:gridCol>
              </a:tblGrid>
              <a:tr h="386094">
                <a:tc>
                  <a:txBody>
                    <a:bodyPr/>
                    <a:lstStyle/>
                    <a:p>
                      <a:pPr algn="ctr"/>
                      <a:r>
                        <a:rPr lang="en-IN" sz="1200" dirty="0"/>
                        <a:t>GRAM PANCHAYAT</a:t>
                      </a:r>
                    </a:p>
                  </a:txBody>
                  <a:tcPr/>
                </a:tc>
                <a:tc>
                  <a:txBody>
                    <a:bodyPr/>
                    <a:lstStyle/>
                    <a:p>
                      <a:pPr algn="ctr"/>
                      <a:r>
                        <a:rPr lang="en-US" sz="1200" dirty="0"/>
                        <a:t>GOOD</a:t>
                      </a:r>
                      <a:endParaRPr lang="en-IN" sz="1200" dirty="0"/>
                    </a:p>
                  </a:txBody>
                  <a:tcPr/>
                </a:tc>
                <a:tc>
                  <a:txBody>
                    <a:bodyPr/>
                    <a:lstStyle/>
                    <a:p>
                      <a:pPr algn="ctr"/>
                      <a:r>
                        <a:rPr lang="en-US" sz="1200" dirty="0"/>
                        <a:t>AVERAGE</a:t>
                      </a:r>
                      <a:endParaRPr lang="en-IN" sz="1200" dirty="0"/>
                    </a:p>
                  </a:txBody>
                  <a:tcPr/>
                </a:tc>
                <a:tc>
                  <a:txBody>
                    <a:bodyPr/>
                    <a:lstStyle/>
                    <a:p>
                      <a:pPr algn="ctr"/>
                      <a:r>
                        <a:rPr lang="en-US" sz="1200" dirty="0"/>
                        <a:t>POOR</a:t>
                      </a:r>
                      <a:endParaRPr lang="en-IN" sz="1200" dirty="0"/>
                    </a:p>
                  </a:txBody>
                  <a:tcPr/>
                </a:tc>
                <a:extLst>
                  <a:ext uri="{0D108BD9-81ED-4DB2-BD59-A6C34878D82A}">
                    <a16:rowId xmlns="" xmlns:a16="http://schemas.microsoft.com/office/drawing/2014/main" val="519716906"/>
                  </a:ext>
                </a:extLst>
              </a:tr>
              <a:tr h="163796">
                <a:tc>
                  <a:txBody>
                    <a:bodyPr/>
                    <a:lstStyle/>
                    <a:p>
                      <a:pPr algn="l" fontAlgn="b"/>
                      <a:r>
                        <a:rPr lang="en-IN" sz="1100" b="0" i="0" u="none" strike="noStrike" dirty="0">
                          <a:solidFill>
                            <a:srgbClr val="000000"/>
                          </a:solidFill>
                          <a:effectLst/>
                          <a:latin typeface="Calibri" panose="020F0502020204030204" pitchFamily="34" charset="0"/>
                        </a:rPr>
                        <a:t>CHENNAMPALLI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40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60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337249133"/>
                  </a:ext>
                </a:extLst>
              </a:tr>
              <a:tr h="163796">
                <a:tc>
                  <a:txBody>
                    <a:bodyPr/>
                    <a:lstStyle/>
                    <a:p>
                      <a:pPr algn="l" fontAlgn="b"/>
                      <a:r>
                        <a:rPr lang="en-IN" sz="1100" b="0" i="0" u="none" strike="noStrike" dirty="0">
                          <a:solidFill>
                            <a:srgbClr val="000000"/>
                          </a:solidFill>
                          <a:effectLst/>
                          <a:latin typeface="Calibri" panose="020F0502020204030204" pitchFamily="34" charset="0"/>
                        </a:rPr>
                        <a:t>GOLLAPALLI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31</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62</a:t>
                      </a:r>
                    </a:p>
                  </a:txBody>
                  <a:tcPr marL="9525" marR="9525" marT="9525" marB="0" anchor="b"/>
                </a:tc>
                <a:extLst>
                  <a:ext uri="{0D108BD9-81ED-4DB2-BD59-A6C34878D82A}">
                    <a16:rowId xmlns="" xmlns:a16="http://schemas.microsoft.com/office/drawing/2014/main" val="1327929305"/>
                  </a:ext>
                </a:extLst>
              </a:tr>
              <a:tr h="163796">
                <a:tc>
                  <a:txBody>
                    <a:bodyPr/>
                    <a:lstStyle/>
                    <a:p>
                      <a:pPr algn="l" fontAlgn="b"/>
                      <a:r>
                        <a:rPr lang="en-IN" sz="1100" b="0" i="0" u="none" strike="noStrike" dirty="0">
                          <a:solidFill>
                            <a:srgbClr val="000000"/>
                          </a:solidFill>
                          <a:effectLst/>
                          <a:latin typeface="Calibri" panose="020F0502020204030204" pitchFamily="34" charset="0"/>
                        </a:rPr>
                        <a:t>KAMBADUR</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24</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62</a:t>
                      </a:r>
                    </a:p>
                  </a:txBody>
                  <a:tcPr marL="9525" marR="9525" marT="9525" marB="0" anchor="b"/>
                </a:tc>
                <a:extLst>
                  <a:ext uri="{0D108BD9-81ED-4DB2-BD59-A6C34878D82A}">
                    <a16:rowId xmlns="" xmlns:a16="http://schemas.microsoft.com/office/drawing/2014/main" val="3754710213"/>
                  </a:ext>
                </a:extLst>
              </a:tr>
              <a:tr h="163796">
                <a:tc>
                  <a:txBody>
                    <a:bodyPr/>
                    <a:lstStyle/>
                    <a:p>
                      <a:pPr algn="l" fontAlgn="b"/>
                      <a:r>
                        <a:rPr lang="en-IN" sz="1100" b="0" i="0" u="none" strike="noStrike" dirty="0">
                          <a:solidFill>
                            <a:srgbClr val="000000"/>
                          </a:solidFill>
                          <a:effectLst/>
                          <a:latin typeface="Calibri" panose="020F0502020204030204" pitchFamily="34" charset="0"/>
                        </a:rPr>
                        <a:t>KARTHANAPARTHI</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11</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5</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79</a:t>
                      </a:r>
                    </a:p>
                  </a:txBody>
                  <a:tcPr marL="9525" marR="9525" marT="9525" marB="0" anchor="b"/>
                </a:tc>
                <a:extLst>
                  <a:ext uri="{0D108BD9-81ED-4DB2-BD59-A6C34878D82A}">
                    <a16:rowId xmlns="" xmlns:a16="http://schemas.microsoft.com/office/drawing/2014/main" val="1673943725"/>
                  </a:ext>
                </a:extLst>
              </a:tr>
              <a:tr h="163796">
                <a:tc>
                  <a:txBody>
                    <a:bodyPr/>
                    <a:lstStyle/>
                    <a:p>
                      <a:pPr algn="l" fontAlgn="b"/>
                      <a:r>
                        <a:rPr lang="en-IN" sz="1100" b="0" i="0" u="none" strike="noStrike" dirty="0">
                          <a:solidFill>
                            <a:srgbClr val="000000"/>
                          </a:solidFill>
                          <a:effectLst/>
                          <a:latin typeface="Calibri" panose="020F0502020204030204" pitchFamily="34" charset="0"/>
                        </a:rPr>
                        <a:t>KURAKULAPALLI</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15</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85</a:t>
                      </a:r>
                    </a:p>
                  </a:txBody>
                  <a:tcPr marL="9525" marR="9525" marT="9525" marB="0" anchor="b"/>
                </a:tc>
                <a:extLst>
                  <a:ext uri="{0D108BD9-81ED-4DB2-BD59-A6C34878D82A}">
                    <a16:rowId xmlns="" xmlns:a16="http://schemas.microsoft.com/office/drawing/2014/main" val="1635013583"/>
                  </a:ext>
                </a:extLst>
              </a:tr>
              <a:tr h="195572">
                <a:tc>
                  <a:txBody>
                    <a:bodyPr/>
                    <a:lstStyle/>
                    <a:p>
                      <a:pPr algn="l" fontAlgn="b"/>
                      <a:r>
                        <a:rPr lang="en-IN" sz="1100" b="0" i="0" u="none" strike="noStrike" dirty="0">
                          <a:solidFill>
                            <a:srgbClr val="000000"/>
                          </a:solidFill>
                          <a:effectLst/>
                          <a:latin typeface="Calibri" panose="020F0502020204030204" pitchFamily="34" charset="0"/>
                        </a:rPr>
                        <a:t>MARRIMAKURAPALLI</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70</a:t>
                      </a:r>
                    </a:p>
                  </a:txBody>
                  <a:tcPr marL="9525" marR="9525" marT="9525" marB="0" anchor="b"/>
                </a:tc>
                <a:extLst>
                  <a:ext uri="{0D108BD9-81ED-4DB2-BD59-A6C34878D82A}">
                    <a16:rowId xmlns="" xmlns:a16="http://schemas.microsoft.com/office/drawing/2014/main" val="1132605203"/>
                  </a:ext>
                </a:extLst>
              </a:tr>
              <a:tr h="163796">
                <a:tc>
                  <a:txBody>
                    <a:bodyPr/>
                    <a:lstStyle/>
                    <a:p>
                      <a:pPr algn="l" fontAlgn="b"/>
                      <a:r>
                        <a:rPr lang="en-IN" sz="1100" b="0" i="0" u="none" strike="noStrike" dirty="0">
                          <a:solidFill>
                            <a:srgbClr val="000000"/>
                          </a:solidFill>
                          <a:effectLst/>
                          <a:latin typeface="Calibri" panose="020F0502020204030204" pitchFamily="34" charset="0"/>
                        </a:rPr>
                        <a:t>MULKANUR</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57</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29</a:t>
                      </a:r>
                    </a:p>
                  </a:txBody>
                  <a:tcPr marL="9525" marR="9525" marT="9525" marB="0" anchor="b"/>
                </a:tc>
                <a:extLst>
                  <a:ext uri="{0D108BD9-81ED-4DB2-BD59-A6C34878D82A}">
                    <a16:rowId xmlns="" xmlns:a16="http://schemas.microsoft.com/office/drawing/2014/main" val="3690525830"/>
                  </a:ext>
                </a:extLst>
              </a:tr>
              <a:tr h="163796">
                <a:tc>
                  <a:txBody>
                    <a:bodyPr/>
                    <a:lstStyle/>
                    <a:p>
                      <a:pPr algn="l" fontAlgn="b"/>
                      <a:r>
                        <a:rPr lang="en-IN" sz="1100" b="0" i="0" u="none" strike="noStrike" dirty="0">
                          <a:solidFill>
                            <a:srgbClr val="000000"/>
                          </a:solidFill>
                          <a:effectLst/>
                          <a:latin typeface="Calibri" panose="020F0502020204030204" pitchFamily="34" charset="0"/>
                        </a:rPr>
                        <a:t>NUTHIMADUGU</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8</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25</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67</a:t>
                      </a:r>
                    </a:p>
                  </a:txBody>
                  <a:tcPr marL="9525" marR="9525" marT="9525" marB="0" anchor="b"/>
                </a:tc>
                <a:extLst>
                  <a:ext uri="{0D108BD9-81ED-4DB2-BD59-A6C34878D82A}">
                    <a16:rowId xmlns="" xmlns:a16="http://schemas.microsoft.com/office/drawing/2014/main" val="3189133704"/>
                  </a:ext>
                </a:extLst>
              </a:tr>
              <a:tr h="163796">
                <a:tc>
                  <a:txBody>
                    <a:bodyPr/>
                    <a:lstStyle/>
                    <a:p>
                      <a:pPr algn="l" fontAlgn="b"/>
                      <a:r>
                        <a:rPr lang="en-IN" sz="1100" b="0" i="0" u="none" strike="noStrike" dirty="0">
                          <a:solidFill>
                            <a:srgbClr val="000000"/>
                          </a:solidFill>
                          <a:effectLst/>
                          <a:latin typeface="Calibri" panose="020F0502020204030204" pitchFamily="34" charset="0"/>
                        </a:rPr>
                        <a:t>PALLURU</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33</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8</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58</a:t>
                      </a:r>
                    </a:p>
                  </a:txBody>
                  <a:tcPr marL="9525" marR="9525" marT="9525" marB="0" anchor="b"/>
                </a:tc>
                <a:extLst>
                  <a:ext uri="{0D108BD9-81ED-4DB2-BD59-A6C34878D82A}">
                    <a16:rowId xmlns="" xmlns:a16="http://schemas.microsoft.com/office/drawing/2014/main" val="2757378"/>
                  </a:ext>
                </a:extLst>
              </a:tr>
              <a:tr h="291179">
                <a:tc>
                  <a:txBody>
                    <a:bodyPr/>
                    <a:lstStyle/>
                    <a:p>
                      <a:pPr algn="l" fontAlgn="b"/>
                      <a:r>
                        <a:rPr lang="en-IN" sz="1100" b="0" i="0" u="none" strike="noStrike" dirty="0">
                          <a:solidFill>
                            <a:srgbClr val="000000"/>
                          </a:solidFill>
                          <a:effectLst/>
                          <a:latin typeface="Calibri" panose="020F0502020204030204" pitchFamily="34" charset="0"/>
                        </a:rPr>
                        <a:t>RALLA ANANTHAPURAM</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50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17</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33</a:t>
                      </a:r>
                    </a:p>
                  </a:txBody>
                  <a:tcPr marL="9525" marR="9525" marT="9525" marB="0" anchor="b"/>
                </a:tc>
                <a:extLst>
                  <a:ext uri="{0D108BD9-81ED-4DB2-BD59-A6C34878D82A}">
                    <a16:rowId xmlns="" xmlns:a16="http://schemas.microsoft.com/office/drawing/2014/main" val="2343693508"/>
                  </a:ext>
                </a:extLst>
              </a:tr>
              <a:tr h="163796">
                <a:tc>
                  <a:txBody>
                    <a:bodyPr/>
                    <a:lstStyle/>
                    <a:p>
                      <a:pPr algn="l" fontAlgn="b"/>
                      <a:r>
                        <a:rPr lang="en-IN" sz="1100" b="0" i="0" u="none" strike="noStrike" dirty="0">
                          <a:solidFill>
                            <a:srgbClr val="000000"/>
                          </a:solidFill>
                          <a:effectLst/>
                          <a:latin typeface="Calibri" panose="020F0502020204030204" pitchFamily="34" charset="0"/>
                        </a:rPr>
                        <a:t>RAMPURAM</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38</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63</a:t>
                      </a:r>
                    </a:p>
                  </a:txBody>
                  <a:tcPr marL="9525" marR="9525" marT="9525" marB="0" anchor="b"/>
                </a:tc>
                <a:extLst>
                  <a:ext uri="{0D108BD9-81ED-4DB2-BD59-A6C34878D82A}">
                    <a16:rowId xmlns="" xmlns:a16="http://schemas.microsoft.com/office/drawing/2014/main" val="3289384369"/>
                  </a:ext>
                </a:extLst>
              </a:tr>
              <a:tr h="163796">
                <a:tc>
                  <a:txBody>
                    <a:bodyPr/>
                    <a:lstStyle/>
                    <a:p>
                      <a:pPr algn="l" fontAlgn="b"/>
                      <a:r>
                        <a:rPr lang="en-IN" sz="1100" b="0" i="0" u="none" strike="noStrike" dirty="0">
                          <a:solidFill>
                            <a:srgbClr val="000000"/>
                          </a:solidFill>
                          <a:effectLst/>
                          <a:latin typeface="Calibri" panose="020F0502020204030204" pitchFamily="34" charset="0"/>
                        </a:rPr>
                        <a:t>TIMMAPURAM</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11</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11</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78</a:t>
                      </a:r>
                    </a:p>
                  </a:txBody>
                  <a:tcPr marL="9525" marR="9525" marT="9525" marB="0" anchor="b"/>
                </a:tc>
                <a:extLst>
                  <a:ext uri="{0D108BD9-81ED-4DB2-BD59-A6C34878D82A}">
                    <a16:rowId xmlns="" xmlns:a16="http://schemas.microsoft.com/office/drawing/2014/main" val="1299235549"/>
                  </a:ext>
                </a:extLst>
              </a:tr>
            </a:tbl>
          </a:graphicData>
        </a:graphic>
      </p:graphicFrame>
      <p:graphicFrame>
        <p:nvGraphicFramePr>
          <p:cNvPr id="10" name="Chart 9">
            <a:extLst>
              <a:ext uri="{FF2B5EF4-FFF2-40B4-BE49-F238E27FC236}">
                <a16:creationId xmlns="" xmlns:a16="http://schemas.microsoft.com/office/drawing/2014/main" id="{6127D51B-5B4F-4851-BC5A-1D59AEEC0C4A}"/>
              </a:ext>
            </a:extLst>
          </p:cNvPr>
          <p:cNvGraphicFramePr/>
          <p:nvPr>
            <p:extLst>
              <p:ext uri="{D42A27DB-BD31-4B8C-83A1-F6EECF244321}">
                <p14:modId xmlns:p14="http://schemas.microsoft.com/office/powerpoint/2010/main" xmlns="" val="1984293030"/>
              </p:ext>
            </p:extLst>
          </p:nvPr>
        </p:nvGraphicFramePr>
        <p:xfrm>
          <a:off x="868937" y="3810394"/>
          <a:ext cx="3545111" cy="26732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0">
            <a:extLst>
              <a:ext uri="{FF2B5EF4-FFF2-40B4-BE49-F238E27FC236}">
                <a16:creationId xmlns="" xmlns:a16="http://schemas.microsoft.com/office/drawing/2014/main" id="{3474221B-49FB-4905-83EA-6CE6D394CC24}"/>
              </a:ext>
            </a:extLst>
          </p:cNvPr>
          <p:cNvGraphicFramePr>
            <a:graphicFrameLocks noGrp="1"/>
          </p:cNvGraphicFramePr>
          <p:nvPr>
            <p:extLst>
              <p:ext uri="{D42A27DB-BD31-4B8C-83A1-F6EECF244321}">
                <p14:modId xmlns:p14="http://schemas.microsoft.com/office/powerpoint/2010/main" xmlns="" val="1776698757"/>
              </p:ext>
            </p:extLst>
          </p:nvPr>
        </p:nvGraphicFramePr>
        <p:xfrm>
          <a:off x="4759804" y="1006941"/>
          <a:ext cx="4060255" cy="2750820"/>
        </p:xfrm>
        <a:graphic>
          <a:graphicData uri="http://schemas.openxmlformats.org/drawingml/2006/table">
            <a:tbl>
              <a:tblPr firstRow="1" bandRow="1">
                <a:tableStyleId>{5C22544A-7EE6-4342-B048-85BDC9FD1C3A}</a:tableStyleId>
              </a:tblPr>
              <a:tblGrid>
                <a:gridCol w="1378733">
                  <a:extLst>
                    <a:ext uri="{9D8B030D-6E8A-4147-A177-3AD203B41FA5}">
                      <a16:colId xmlns="" xmlns:a16="http://schemas.microsoft.com/office/drawing/2014/main" val="2037981511"/>
                    </a:ext>
                  </a:extLst>
                </a:gridCol>
                <a:gridCol w="827613">
                  <a:extLst>
                    <a:ext uri="{9D8B030D-6E8A-4147-A177-3AD203B41FA5}">
                      <a16:colId xmlns="" xmlns:a16="http://schemas.microsoft.com/office/drawing/2014/main" val="73429843"/>
                    </a:ext>
                  </a:extLst>
                </a:gridCol>
                <a:gridCol w="1102383">
                  <a:extLst>
                    <a:ext uri="{9D8B030D-6E8A-4147-A177-3AD203B41FA5}">
                      <a16:colId xmlns="" xmlns:a16="http://schemas.microsoft.com/office/drawing/2014/main" val="612909777"/>
                    </a:ext>
                  </a:extLst>
                </a:gridCol>
                <a:gridCol w="751526">
                  <a:extLst>
                    <a:ext uri="{9D8B030D-6E8A-4147-A177-3AD203B41FA5}">
                      <a16:colId xmlns="" xmlns:a16="http://schemas.microsoft.com/office/drawing/2014/main" val="2110850631"/>
                    </a:ext>
                  </a:extLst>
                </a:gridCol>
              </a:tblGrid>
              <a:tr h="1539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dirty="0"/>
                        <a:t>GRAM PANCHAYAT</a:t>
                      </a:r>
                    </a:p>
                  </a:txBody>
                  <a:tcPr/>
                </a:tc>
                <a:tc>
                  <a:txBody>
                    <a:bodyPr/>
                    <a:lstStyle/>
                    <a:p>
                      <a:pPr algn="ctr"/>
                      <a:r>
                        <a:rPr lang="en-US" sz="1200" dirty="0"/>
                        <a:t>GOOD</a:t>
                      </a:r>
                      <a:endParaRPr lang="en-IN" sz="1200" dirty="0"/>
                    </a:p>
                  </a:txBody>
                  <a:tcPr/>
                </a:tc>
                <a:tc>
                  <a:txBody>
                    <a:bodyPr/>
                    <a:lstStyle/>
                    <a:p>
                      <a:pPr algn="ctr"/>
                      <a:r>
                        <a:rPr lang="en-US" sz="1200" dirty="0"/>
                        <a:t>AVERAGE</a:t>
                      </a:r>
                      <a:endParaRPr lang="en-IN" sz="1200" dirty="0"/>
                    </a:p>
                  </a:txBody>
                  <a:tcPr/>
                </a:tc>
                <a:tc>
                  <a:txBody>
                    <a:bodyPr/>
                    <a:lstStyle/>
                    <a:p>
                      <a:pPr algn="ctr"/>
                      <a:r>
                        <a:rPr lang="en-US" sz="1200" dirty="0"/>
                        <a:t>POOR</a:t>
                      </a:r>
                      <a:endParaRPr lang="en-IN" sz="1200" dirty="0"/>
                    </a:p>
                  </a:txBody>
                  <a:tcPr/>
                </a:tc>
                <a:extLst>
                  <a:ext uri="{0D108BD9-81ED-4DB2-BD59-A6C34878D82A}">
                    <a16:rowId xmlns="" xmlns:a16="http://schemas.microsoft.com/office/drawing/2014/main" val="519716906"/>
                  </a:ext>
                </a:extLst>
              </a:tr>
              <a:tr h="85774">
                <a:tc>
                  <a:txBody>
                    <a:bodyPr/>
                    <a:lstStyle/>
                    <a:p>
                      <a:pPr algn="l" fontAlgn="b"/>
                      <a:r>
                        <a:rPr lang="en-IN" sz="1100" b="0" i="0" u="none" strike="noStrike" dirty="0">
                          <a:solidFill>
                            <a:srgbClr val="000000"/>
                          </a:solidFill>
                          <a:effectLst/>
                          <a:latin typeface="Calibri" panose="020F0502020204030204" pitchFamily="34" charset="0"/>
                        </a:rPr>
                        <a:t>CHENNAMPALLI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80</a:t>
                      </a:r>
                    </a:p>
                  </a:txBody>
                  <a:tcPr marL="9525" marR="9525" marT="9525" marB="0" anchor="b"/>
                </a:tc>
                <a:extLst>
                  <a:ext uri="{0D108BD9-81ED-4DB2-BD59-A6C34878D82A}">
                    <a16:rowId xmlns="" xmlns:a16="http://schemas.microsoft.com/office/drawing/2014/main" val="337249133"/>
                  </a:ext>
                </a:extLst>
              </a:tr>
              <a:tr h="85774">
                <a:tc>
                  <a:txBody>
                    <a:bodyPr/>
                    <a:lstStyle/>
                    <a:p>
                      <a:pPr algn="l" fontAlgn="b"/>
                      <a:r>
                        <a:rPr lang="en-IN" sz="1100" b="0" i="0" u="none" strike="noStrike" dirty="0">
                          <a:solidFill>
                            <a:srgbClr val="000000"/>
                          </a:solidFill>
                          <a:effectLst/>
                          <a:latin typeface="Calibri" panose="020F0502020204030204" pitchFamily="34" charset="0"/>
                        </a:rPr>
                        <a:t>GOLLAPALLI</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100</a:t>
                      </a:r>
                    </a:p>
                  </a:txBody>
                  <a:tcPr marL="9525" marR="9525" marT="9525" marB="0" anchor="b"/>
                </a:tc>
                <a:extLst>
                  <a:ext uri="{0D108BD9-81ED-4DB2-BD59-A6C34878D82A}">
                    <a16:rowId xmlns="" xmlns:a16="http://schemas.microsoft.com/office/drawing/2014/main" val="1327929305"/>
                  </a:ext>
                </a:extLst>
              </a:tr>
              <a:tr h="85774">
                <a:tc>
                  <a:txBody>
                    <a:bodyPr/>
                    <a:lstStyle/>
                    <a:p>
                      <a:pPr algn="l" fontAlgn="b"/>
                      <a:r>
                        <a:rPr lang="en-IN" sz="1100" b="0" i="0" u="none" strike="noStrike" dirty="0">
                          <a:solidFill>
                            <a:srgbClr val="000000"/>
                          </a:solidFill>
                          <a:effectLst/>
                          <a:latin typeface="Calibri" panose="020F0502020204030204" pitchFamily="34" charset="0"/>
                        </a:rPr>
                        <a:t>KAMBADUR</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3</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86</a:t>
                      </a:r>
                    </a:p>
                  </a:txBody>
                  <a:tcPr marL="9525" marR="9525" marT="9525" marB="0" anchor="b"/>
                </a:tc>
                <a:extLst>
                  <a:ext uri="{0D108BD9-81ED-4DB2-BD59-A6C34878D82A}">
                    <a16:rowId xmlns="" xmlns:a16="http://schemas.microsoft.com/office/drawing/2014/main" val="3754710213"/>
                  </a:ext>
                </a:extLst>
              </a:tr>
              <a:tr h="85774">
                <a:tc>
                  <a:txBody>
                    <a:bodyPr/>
                    <a:lstStyle/>
                    <a:p>
                      <a:pPr algn="l" fontAlgn="b"/>
                      <a:r>
                        <a:rPr lang="en-IN" sz="1100" b="0" i="0" u="none" strike="noStrike" dirty="0">
                          <a:solidFill>
                            <a:srgbClr val="000000"/>
                          </a:solidFill>
                          <a:effectLst/>
                          <a:latin typeface="Calibri" panose="020F0502020204030204" pitchFamily="34" charset="0"/>
                        </a:rPr>
                        <a:t>KARTHANAPARTHI</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100</a:t>
                      </a:r>
                    </a:p>
                  </a:txBody>
                  <a:tcPr marL="9525" marR="9525" marT="9525" marB="0" anchor="b"/>
                </a:tc>
                <a:extLst>
                  <a:ext uri="{0D108BD9-81ED-4DB2-BD59-A6C34878D82A}">
                    <a16:rowId xmlns="" xmlns:a16="http://schemas.microsoft.com/office/drawing/2014/main" val="1673943725"/>
                  </a:ext>
                </a:extLst>
              </a:tr>
              <a:tr h="85774">
                <a:tc>
                  <a:txBody>
                    <a:bodyPr/>
                    <a:lstStyle/>
                    <a:p>
                      <a:pPr algn="l" fontAlgn="b"/>
                      <a:r>
                        <a:rPr lang="en-IN" sz="1100" b="0" i="0" u="none" strike="noStrike" dirty="0" err="1">
                          <a:solidFill>
                            <a:srgbClr val="000000"/>
                          </a:solidFill>
                          <a:effectLst/>
                          <a:latin typeface="Calibri" panose="020F0502020204030204" pitchFamily="34" charset="0"/>
                        </a:rPr>
                        <a:t>Kurakulapalli</a:t>
                      </a:r>
                      <a:endParaRPr lang="en-IN"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69</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8</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23</a:t>
                      </a:r>
                    </a:p>
                  </a:txBody>
                  <a:tcPr marL="9525" marR="9525" marT="9525" marB="0" anchor="b"/>
                </a:tc>
                <a:extLst>
                  <a:ext uri="{0D108BD9-81ED-4DB2-BD59-A6C34878D82A}">
                    <a16:rowId xmlns="" xmlns:a16="http://schemas.microsoft.com/office/drawing/2014/main" val="1635013583"/>
                  </a:ext>
                </a:extLst>
              </a:tr>
              <a:tr h="85774">
                <a:tc>
                  <a:txBody>
                    <a:bodyPr/>
                    <a:lstStyle/>
                    <a:p>
                      <a:pPr algn="l" fontAlgn="b"/>
                      <a:r>
                        <a:rPr lang="en-IN" sz="1100" b="0" i="0" u="none" strike="noStrike" dirty="0">
                          <a:solidFill>
                            <a:srgbClr val="000000"/>
                          </a:solidFill>
                          <a:effectLst/>
                          <a:latin typeface="Calibri" panose="020F0502020204030204" pitchFamily="34" charset="0"/>
                        </a:rPr>
                        <a:t>MARRIMAKURAPALLI</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100</a:t>
                      </a:r>
                    </a:p>
                  </a:txBody>
                  <a:tcPr marL="9525" marR="9525" marT="9525" marB="0" anchor="b"/>
                </a:tc>
                <a:extLst>
                  <a:ext uri="{0D108BD9-81ED-4DB2-BD59-A6C34878D82A}">
                    <a16:rowId xmlns="" xmlns:a16="http://schemas.microsoft.com/office/drawing/2014/main" val="1132605203"/>
                  </a:ext>
                </a:extLst>
              </a:tr>
              <a:tr h="85774">
                <a:tc>
                  <a:txBody>
                    <a:bodyPr/>
                    <a:lstStyle/>
                    <a:p>
                      <a:pPr algn="l" fontAlgn="b"/>
                      <a:r>
                        <a:rPr lang="en-IN" sz="1100" b="0" i="0" u="none" strike="noStrike" dirty="0">
                          <a:solidFill>
                            <a:srgbClr val="000000"/>
                          </a:solidFill>
                          <a:effectLst/>
                          <a:latin typeface="Calibri" panose="020F0502020204030204" pitchFamily="34" charset="0"/>
                        </a:rPr>
                        <a:t>MULKANUR</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14</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86</a:t>
                      </a:r>
                    </a:p>
                  </a:txBody>
                  <a:tcPr marL="9525" marR="9525" marT="9525" marB="0" anchor="b"/>
                </a:tc>
                <a:extLst>
                  <a:ext uri="{0D108BD9-81ED-4DB2-BD59-A6C34878D82A}">
                    <a16:rowId xmlns="" xmlns:a16="http://schemas.microsoft.com/office/drawing/2014/main" val="3690525830"/>
                  </a:ext>
                </a:extLst>
              </a:tr>
              <a:tr h="85774">
                <a:tc>
                  <a:txBody>
                    <a:bodyPr/>
                    <a:lstStyle/>
                    <a:p>
                      <a:pPr algn="l" fontAlgn="b"/>
                      <a:r>
                        <a:rPr lang="en-IN" sz="1100" b="0" i="0" u="none" strike="noStrike" dirty="0">
                          <a:solidFill>
                            <a:srgbClr val="000000"/>
                          </a:solidFill>
                          <a:effectLst/>
                          <a:latin typeface="Calibri" panose="020F0502020204030204" pitchFamily="34" charset="0"/>
                        </a:rPr>
                        <a:t>NUTHIMADUGU</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42</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8</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50</a:t>
                      </a:r>
                    </a:p>
                  </a:txBody>
                  <a:tcPr marL="9525" marR="9525" marT="9525" marB="0" anchor="b"/>
                </a:tc>
                <a:extLst>
                  <a:ext uri="{0D108BD9-81ED-4DB2-BD59-A6C34878D82A}">
                    <a16:rowId xmlns="" xmlns:a16="http://schemas.microsoft.com/office/drawing/2014/main" val="3189133704"/>
                  </a:ext>
                </a:extLst>
              </a:tr>
              <a:tr h="85774">
                <a:tc>
                  <a:txBody>
                    <a:bodyPr/>
                    <a:lstStyle/>
                    <a:p>
                      <a:pPr algn="l" fontAlgn="b"/>
                      <a:r>
                        <a:rPr lang="en-IN" sz="1100" b="0" i="0" u="none" strike="noStrike" dirty="0">
                          <a:solidFill>
                            <a:srgbClr val="000000"/>
                          </a:solidFill>
                          <a:effectLst/>
                          <a:latin typeface="Calibri" panose="020F0502020204030204" pitchFamily="34" charset="0"/>
                        </a:rPr>
                        <a:t>PALLURU</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8</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92</a:t>
                      </a:r>
                    </a:p>
                  </a:txBody>
                  <a:tcPr marL="9525" marR="9525" marT="9525" marB="0" anchor="b"/>
                </a:tc>
                <a:extLst>
                  <a:ext uri="{0D108BD9-81ED-4DB2-BD59-A6C34878D82A}">
                    <a16:rowId xmlns="" xmlns:a16="http://schemas.microsoft.com/office/drawing/2014/main" val="2757378"/>
                  </a:ext>
                </a:extLst>
              </a:tr>
              <a:tr h="102414">
                <a:tc>
                  <a:txBody>
                    <a:bodyPr/>
                    <a:lstStyle/>
                    <a:p>
                      <a:pPr algn="l" fontAlgn="b"/>
                      <a:r>
                        <a:rPr lang="en-IN" sz="1100" b="0" i="0" u="none" strike="noStrike" dirty="0">
                          <a:solidFill>
                            <a:srgbClr val="000000"/>
                          </a:solidFill>
                          <a:effectLst/>
                          <a:latin typeface="Calibri" panose="020F0502020204030204" pitchFamily="34" charset="0"/>
                        </a:rPr>
                        <a:t>RALLA ANANTHAPURAM</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33</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11</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56</a:t>
                      </a:r>
                    </a:p>
                  </a:txBody>
                  <a:tcPr marL="9525" marR="9525" marT="9525" marB="0" anchor="b"/>
                </a:tc>
                <a:extLst>
                  <a:ext uri="{0D108BD9-81ED-4DB2-BD59-A6C34878D82A}">
                    <a16:rowId xmlns="" xmlns:a16="http://schemas.microsoft.com/office/drawing/2014/main" val="2343693508"/>
                  </a:ext>
                </a:extLst>
              </a:tr>
              <a:tr h="85774">
                <a:tc>
                  <a:txBody>
                    <a:bodyPr/>
                    <a:lstStyle/>
                    <a:p>
                      <a:pPr algn="l" fontAlgn="b"/>
                      <a:r>
                        <a:rPr lang="en-IN" sz="1100" b="0" i="0" u="none" strike="noStrike" dirty="0">
                          <a:solidFill>
                            <a:srgbClr val="000000"/>
                          </a:solidFill>
                          <a:effectLst/>
                          <a:latin typeface="Calibri" panose="020F0502020204030204" pitchFamily="34" charset="0"/>
                        </a:rPr>
                        <a:t>RAMPURAM</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100</a:t>
                      </a:r>
                    </a:p>
                  </a:txBody>
                  <a:tcPr marL="9525" marR="9525" marT="9525" marB="0" anchor="b"/>
                </a:tc>
                <a:extLst>
                  <a:ext uri="{0D108BD9-81ED-4DB2-BD59-A6C34878D82A}">
                    <a16:rowId xmlns="" xmlns:a16="http://schemas.microsoft.com/office/drawing/2014/main" val="3289384369"/>
                  </a:ext>
                </a:extLst>
              </a:tr>
              <a:tr h="85774">
                <a:tc>
                  <a:txBody>
                    <a:bodyPr/>
                    <a:lstStyle/>
                    <a:p>
                      <a:pPr algn="l" fontAlgn="b"/>
                      <a:r>
                        <a:rPr lang="en-IN" sz="1100" b="0" i="0" u="none" strike="noStrike" dirty="0">
                          <a:solidFill>
                            <a:srgbClr val="000000"/>
                          </a:solidFill>
                          <a:effectLst/>
                          <a:latin typeface="Calibri" panose="020F0502020204030204" pitchFamily="34" charset="0"/>
                        </a:rPr>
                        <a:t>TIMMAPURAM</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11</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89</a:t>
                      </a:r>
                    </a:p>
                  </a:txBody>
                  <a:tcPr marL="9525" marR="9525" marT="9525" marB="0" anchor="b"/>
                </a:tc>
                <a:extLst>
                  <a:ext uri="{0D108BD9-81ED-4DB2-BD59-A6C34878D82A}">
                    <a16:rowId xmlns="" xmlns:a16="http://schemas.microsoft.com/office/drawing/2014/main" val="1299235549"/>
                  </a:ext>
                </a:extLst>
              </a:tr>
            </a:tbl>
          </a:graphicData>
        </a:graphic>
      </p:graphicFrame>
      <p:sp>
        <p:nvSpPr>
          <p:cNvPr id="12" name="TextBox 11"/>
          <p:cNvSpPr txBox="1"/>
          <p:nvPr/>
        </p:nvSpPr>
        <p:spPr>
          <a:xfrm>
            <a:off x="6012160" y="760719"/>
            <a:ext cx="2116452" cy="246221"/>
          </a:xfrm>
          <a:prstGeom prst="rect">
            <a:avLst/>
          </a:prstGeom>
        </p:spPr>
        <p:txBody>
          <a:bodyPr wrap="square" lIns="0" tIns="0" rIns="0" bIns="0" rtlCol="0">
            <a:spAutoFit/>
          </a:bodyPr>
          <a:lstStyle/>
          <a:p>
            <a:r>
              <a:rPr lang="en-US" sz="1600" dirty="0"/>
              <a:t>Sewerage System</a:t>
            </a:r>
            <a:endParaRPr lang="en-IN" sz="1600" dirty="0" err="1"/>
          </a:p>
        </p:txBody>
      </p:sp>
      <p:graphicFrame>
        <p:nvGraphicFramePr>
          <p:cNvPr id="13" name="Chart 12">
            <a:extLst>
              <a:ext uri="{FF2B5EF4-FFF2-40B4-BE49-F238E27FC236}">
                <a16:creationId xmlns="" xmlns:a16="http://schemas.microsoft.com/office/drawing/2014/main" id="{6CE0FDD1-9D4F-4EC1-B8B2-A585309E46E6}"/>
              </a:ext>
            </a:extLst>
          </p:cNvPr>
          <p:cNvGraphicFramePr/>
          <p:nvPr>
            <p:extLst>
              <p:ext uri="{D42A27DB-BD31-4B8C-83A1-F6EECF244321}">
                <p14:modId xmlns:p14="http://schemas.microsoft.com/office/powerpoint/2010/main" xmlns="" val="1218690559"/>
              </p:ext>
            </p:extLst>
          </p:nvPr>
        </p:nvGraphicFramePr>
        <p:xfrm>
          <a:off x="5041659" y="3749458"/>
          <a:ext cx="4043604" cy="27254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235471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32</a:t>
            </a:fld>
            <a:endParaRPr lang="en-US" altLang="en-US"/>
          </a:p>
        </p:txBody>
      </p:sp>
      <p:sp>
        <p:nvSpPr>
          <p:cNvPr id="6" name="Title 1"/>
          <p:cNvSpPr>
            <a:spLocks noGrp="1"/>
          </p:cNvSpPr>
          <p:nvPr>
            <p:ph type="title"/>
          </p:nvPr>
        </p:nvSpPr>
        <p:spPr bwMode="auto">
          <a:xfrm>
            <a:off x="295308" y="242808"/>
            <a:ext cx="8991600" cy="369332"/>
          </a:xfrm>
          <a:noFill/>
          <a:ln>
            <a:miter lim="800000"/>
          </a:ln>
        </p:spPr>
        <p:txBody>
          <a:bodyPr vert="horz" numCol="1" compatLnSpc="1"/>
          <a:lstStyle/>
          <a:p>
            <a:r>
              <a:rPr lang="en-US" altLang="en-US" sz="2400" dirty="0"/>
              <a:t>SATISFACTORY LEVELS ON INFRASTRUCTURE</a:t>
            </a:r>
            <a:endParaRPr lang="en-IN" altLang="en-US" sz="2400" dirty="0"/>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 Box 13"/>
          <p:cNvSpPr txBox="1"/>
          <p:nvPr/>
        </p:nvSpPr>
        <p:spPr>
          <a:xfrm>
            <a:off x="136688" y="6474897"/>
            <a:ext cx="4277360" cy="184666"/>
          </a:xfrm>
          <a:prstGeom prst="rect">
            <a:avLst/>
          </a:prstGeom>
        </p:spPr>
        <p:txBody>
          <a:bodyPr wrap="square" lIns="0" tIns="0" rIns="0" bIns="0">
            <a:spAutoFit/>
          </a:bodyPr>
          <a:lstStyle/>
          <a:p>
            <a:r>
              <a:rPr lang="en-US" sz="1200" b="1" dirty="0">
                <a:sym typeface="+mn-ea"/>
              </a:rPr>
              <a:t>Source:  </a:t>
            </a:r>
            <a:r>
              <a:rPr lang="en-US" sz="1200" dirty="0">
                <a:sym typeface="+mn-ea"/>
              </a:rPr>
              <a:t>Primary Survey</a:t>
            </a:r>
            <a:endParaRPr lang="en-US" dirty="0"/>
          </a:p>
        </p:txBody>
      </p:sp>
      <p:sp>
        <p:nvSpPr>
          <p:cNvPr id="3" name="TextBox 2"/>
          <p:cNvSpPr txBox="1"/>
          <p:nvPr/>
        </p:nvSpPr>
        <p:spPr>
          <a:xfrm>
            <a:off x="1763688" y="764565"/>
            <a:ext cx="1396372" cy="246221"/>
          </a:xfrm>
          <a:prstGeom prst="rect">
            <a:avLst/>
          </a:prstGeom>
        </p:spPr>
        <p:txBody>
          <a:bodyPr wrap="square" lIns="0" tIns="0" rIns="0" bIns="0" rtlCol="0">
            <a:spAutoFit/>
          </a:bodyPr>
          <a:lstStyle/>
          <a:p>
            <a:r>
              <a:rPr lang="en-US" sz="1600" dirty="0"/>
              <a:t>Electricity</a:t>
            </a:r>
            <a:endParaRPr lang="en-IN" sz="1600" dirty="0" err="1"/>
          </a:p>
        </p:txBody>
      </p:sp>
      <p:sp>
        <p:nvSpPr>
          <p:cNvPr id="12" name="TextBox 11"/>
          <p:cNvSpPr txBox="1"/>
          <p:nvPr/>
        </p:nvSpPr>
        <p:spPr>
          <a:xfrm>
            <a:off x="6012160" y="756890"/>
            <a:ext cx="1396372" cy="246221"/>
          </a:xfrm>
          <a:prstGeom prst="rect">
            <a:avLst/>
          </a:prstGeom>
        </p:spPr>
        <p:txBody>
          <a:bodyPr wrap="square" lIns="0" tIns="0" rIns="0" bIns="0" rtlCol="0">
            <a:spAutoFit/>
          </a:bodyPr>
          <a:lstStyle/>
          <a:p>
            <a:r>
              <a:rPr lang="en-US" sz="1600" dirty="0"/>
              <a:t>Street Lighting</a:t>
            </a:r>
            <a:endParaRPr lang="en-IN" sz="1600" dirty="0" err="1"/>
          </a:p>
        </p:txBody>
      </p:sp>
      <p:graphicFrame>
        <p:nvGraphicFramePr>
          <p:cNvPr id="14" name="Table 13">
            <a:extLst>
              <a:ext uri="{FF2B5EF4-FFF2-40B4-BE49-F238E27FC236}">
                <a16:creationId xmlns="" xmlns:a16="http://schemas.microsoft.com/office/drawing/2014/main" id="{87DC6EFD-F78A-473A-A87B-33AAC600E1D3}"/>
              </a:ext>
            </a:extLst>
          </p:cNvPr>
          <p:cNvGraphicFramePr>
            <a:graphicFrameLocks noGrp="1"/>
          </p:cNvGraphicFramePr>
          <p:nvPr>
            <p:extLst>
              <p:ext uri="{D42A27DB-BD31-4B8C-83A1-F6EECF244321}">
                <p14:modId xmlns:p14="http://schemas.microsoft.com/office/powerpoint/2010/main" xmlns="" val="2193720702"/>
              </p:ext>
            </p:extLst>
          </p:nvPr>
        </p:nvGraphicFramePr>
        <p:xfrm>
          <a:off x="352420" y="1052736"/>
          <a:ext cx="4061629" cy="2750820"/>
        </p:xfrm>
        <a:graphic>
          <a:graphicData uri="http://schemas.openxmlformats.org/drawingml/2006/table">
            <a:tbl>
              <a:tblPr firstRow="1" bandRow="1">
                <a:tableStyleId>{5C22544A-7EE6-4342-B048-85BDC9FD1C3A}</a:tableStyleId>
              </a:tblPr>
              <a:tblGrid>
                <a:gridCol w="1413590">
                  <a:extLst>
                    <a:ext uri="{9D8B030D-6E8A-4147-A177-3AD203B41FA5}">
                      <a16:colId xmlns="" xmlns:a16="http://schemas.microsoft.com/office/drawing/2014/main" val="2037981511"/>
                    </a:ext>
                  </a:extLst>
                </a:gridCol>
                <a:gridCol w="785509">
                  <a:extLst>
                    <a:ext uri="{9D8B030D-6E8A-4147-A177-3AD203B41FA5}">
                      <a16:colId xmlns="" xmlns:a16="http://schemas.microsoft.com/office/drawing/2014/main" val="73429843"/>
                    </a:ext>
                  </a:extLst>
                </a:gridCol>
                <a:gridCol w="1096831">
                  <a:extLst>
                    <a:ext uri="{9D8B030D-6E8A-4147-A177-3AD203B41FA5}">
                      <a16:colId xmlns="" xmlns:a16="http://schemas.microsoft.com/office/drawing/2014/main" val="612909777"/>
                    </a:ext>
                  </a:extLst>
                </a:gridCol>
                <a:gridCol w="765699">
                  <a:extLst>
                    <a:ext uri="{9D8B030D-6E8A-4147-A177-3AD203B41FA5}">
                      <a16:colId xmlns="" xmlns:a16="http://schemas.microsoft.com/office/drawing/2014/main" val="2110850631"/>
                    </a:ext>
                  </a:extLst>
                </a:gridCol>
              </a:tblGrid>
              <a:tr h="241354">
                <a:tc>
                  <a:txBody>
                    <a:bodyPr/>
                    <a:lstStyle/>
                    <a:p>
                      <a:pPr algn="ctr"/>
                      <a:r>
                        <a:rPr lang="en-IN" sz="1200" dirty="0"/>
                        <a:t>GRAM PANCHAYAT</a:t>
                      </a:r>
                    </a:p>
                  </a:txBody>
                  <a:tcPr/>
                </a:tc>
                <a:tc>
                  <a:txBody>
                    <a:bodyPr/>
                    <a:lstStyle/>
                    <a:p>
                      <a:pPr algn="ctr"/>
                      <a:r>
                        <a:rPr lang="en-US" sz="1200" dirty="0"/>
                        <a:t>GOOD</a:t>
                      </a:r>
                      <a:endParaRPr lang="en-IN" sz="1200" dirty="0"/>
                    </a:p>
                  </a:txBody>
                  <a:tcPr/>
                </a:tc>
                <a:tc>
                  <a:txBody>
                    <a:bodyPr/>
                    <a:lstStyle/>
                    <a:p>
                      <a:pPr algn="ctr"/>
                      <a:r>
                        <a:rPr lang="en-US" sz="1200" dirty="0"/>
                        <a:t>AVERAGE</a:t>
                      </a:r>
                      <a:endParaRPr lang="en-IN" sz="1200" dirty="0"/>
                    </a:p>
                  </a:txBody>
                  <a:tcPr/>
                </a:tc>
                <a:tc>
                  <a:txBody>
                    <a:bodyPr/>
                    <a:lstStyle/>
                    <a:p>
                      <a:pPr algn="ctr"/>
                      <a:r>
                        <a:rPr lang="en-US" sz="1200" dirty="0"/>
                        <a:t>POOR</a:t>
                      </a:r>
                      <a:endParaRPr lang="en-IN" sz="1200" dirty="0"/>
                    </a:p>
                  </a:txBody>
                  <a:tcPr/>
                </a:tc>
                <a:extLst>
                  <a:ext uri="{0D108BD9-81ED-4DB2-BD59-A6C34878D82A}">
                    <a16:rowId xmlns="" xmlns:a16="http://schemas.microsoft.com/office/drawing/2014/main" val="519716906"/>
                  </a:ext>
                </a:extLst>
              </a:tr>
              <a:tr h="172734">
                <a:tc>
                  <a:txBody>
                    <a:bodyPr/>
                    <a:lstStyle/>
                    <a:p>
                      <a:pPr algn="l" fontAlgn="b"/>
                      <a:r>
                        <a:rPr lang="en-IN" sz="1100" b="0" i="0" u="none" strike="noStrike" dirty="0">
                          <a:solidFill>
                            <a:srgbClr val="000000"/>
                          </a:solidFill>
                          <a:effectLst/>
                          <a:latin typeface="Calibri" panose="020F0502020204030204" pitchFamily="34" charset="0"/>
                        </a:rPr>
                        <a:t>CHENNAMPALLI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20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337249133"/>
                  </a:ext>
                </a:extLst>
              </a:tr>
              <a:tr h="172734">
                <a:tc>
                  <a:txBody>
                    <a:bodyPr/>
                    <a:lstStyle/>
                    <a:p>
                      <a:pPr algn="l" fontAlgn="b"/>
                      <a:r>
                        <a:rPr lang="en-IN" sz="1100" b="0" i="0" u="none" strike="noStrike" dirty="0">
                          <a:solidFill>
                            <a:srgbClr val="000000"/>
                          </a:solidFill>
                          <a:effectLst/>
                          <a:latin typeface="Calibri" panose="020F0502020204030204" pitchFamily="34" charset="0"/>
                        </a:rPr>
                        <a:t>GOLLAPALLI</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1327929305"/>
                  </a:ext>
                </a:extLst>
              </a:tr>
              <a:tr h="172734">
                <a:tc>
                  <a:txBody>
                    <a:bodyPr/>
                    <a:lstStyle/>
                    <a:p>
                      <a:pPr algn="l" fontAlgn="b"/>
                      <a:r>
                        <a:rPr lang="en-IN" sz="1100" b="0" i="0" u="none" strike="noStrike" dirty="0">
                          <a:solidFill>
                            <a:srgbClr val="000000"/>
                          </a:solidFill>
                          <a:effectLst/>
                          <a:latin typeface="Calibri" panose="020F0502020204030204" pitchFamily="34" charset="0"/>
                        </a:rPr>
                        <a:t>KAMBADUR</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93</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7</a:t>
                      </a:r>
                    </a:p>
                  </a:txBody>
                  <a:tcPr marL="9525" marR="9525" marT="9525" marB="0" anchor="b"/>
                </a:tc>
                <a:extLst>
                  <a:ext uri="{0D108BD9-81ED-4DB2-BD59-A6C34878D82A}">
                    <a16:rowId xmlns="" xmlns:a16="http://schemas.microsoft.com/office/drawing/2014/main" val="3754710213"/>
                  </a:ext>
                </a:extLst>
              </a:tr>
              <a:tr h="172734">
                <a:tc>
                  <a:txBody>
                    <a:bodyPr/>
                    <a:lstStyle/>
                    <a:p>
                      <a:pPr algn="l" fontAlgn="b"/>
                      <a:r>
                        <a:rPr lang="en-IN" sz="1100" b="0" i="0" u="none" strike="noStrike" dirty="0">
                          <a:solidFill>
                            <a:srgbClr val="000000"/>
                          </a:solidFill>
                          <a:effectLst/>
                          <a:latin typeface="Calibri" panose="020F0502020204030204" pitchFamily="34" charset="0"/>
                        </a:rPr>
                        <a:t>KARTHANAPARTHI</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95</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5</a:t>
                      </a:r>
                    </a:p>
                  </a:txBody>
                  <a:tcPr marL="9525" marR="9525" marT="9525" marB="0" anchor="b"/>
                </a:tc>
                <a:extLst>
                  <a:ext uri="{0D108BD9-81ED-4DB2-BD59-A6C34878D82A}">
                    <a16:rowId xmlns="" xmlns:a16="http://schemas.microsoft.com/office/drawing/2014/main" val="1673943725"/>
                  </a:ext>
                </a:extLst>
              </a:tr>
              <a:tr h="172734">
                <a:tc>
                  <a:txBody>
                    <a:bodyPr/>
                    <a:lstStyle/>
                    <a:p>
                      <a:pPr algn="l" fontAlgn="b"/>
                      <a:r>
                        <a:rPr lang="en-IN" sz="1100" b="0" i="0" u="none" strike="noStrike" dirty="0">
                          <a:solidFill>
                            <a:srgbClr val="000000"/>
                          </a:solidFill>
                          <a:effectLst/>
                          <a:latin typeface="Calibri" panose="020F0502020204030204" pitchFamily="34" charset="0"/>
                        </a:rPr>
                        <a:t>KURAKULAPALLI</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1635013583"/>
                  </a:ext>
                </a:extLst>
              </a:tr>
              <a:tr h="172734">
                <a:tc>
                  <a:txBody>
                    <a:bodyPr/>
                    <a:lstStyle/>
                    <a:p>
                      <a:pPr algn="l" fontAlgn="b"/>
                      <a:r>
                        <a:rPr lang="en-IN" sz="1100" b="0" i="0" u="none" strike="noStrike" dirty="0">
                          <a:solidFill>
                            <a:srgbClr val="000000"/>
                          </a:solidFill>
                          <a:effectLst/>
                          <a:latin typeface="Calibri" panose="020F0502020204030204" pitchFamily="34" charset="0"/>
                        </a:rPr>
                        <a:t>MARRIMAKURAPALLI</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1132605203"/>
                  </a:ext>
                </a:extLst>
              </a:tr>
              <a:tr h="172734">
                <a:tc>
                  <a:txBody>
                    <a:bodyPr/>
                    <a:lstStyle/>
                    <a:p>
                      <a:pPr algn="l" fontAlgn="b"/>
                      <a:r>
                        <a:rPr lang="en-IN" sz="1100" b="0" i="0" u="none" strike="noStrike" dirty="0">
                          <a:solidFill>
                            <a:srgbClr val="000000"/>
                          </a:solidFill>
                          <a:effectLst/>
                          <a:latin typeface="Calibri" panose="020F0502020204030204" pitchFamily="34" charset="0"/>
                        </a:rPr>
                        <a:t>MULKANUR</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3690525830"/>
                  </a:ext>
                </a:extLst>
              </a:tr>
              <a:tr h="172734">
                <a:tc>
                  <a:txBody>
                    <a:bodyPr/>
                    <a:lstStyle/>
                    <a:p>
                      <a:pPr algn="l" fontAlgn="b"/>
                      <a:r>
                        <a:rPr lang="en-IN" sz="1100" b="0" i="0" u="none" strike="noStrike" dirty="0">
                          <a:solidFill>
                            <a:srgbClr val="000000"/>
                          </a:solidFill>
                          <a:effectLst/>
                          <a:latin typeface="Calibri" panose="020F0502020204030204" pitchFamily="34" charset="0"/>
                        </a:rPr>
                        <a:t>NUTHIMADUGU</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75</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17</a:t>
                      </a:r>
                    </a:p>
                  </a:txBody>
                  <a:tcPr marL="9525" marR="9525" marT="9525" marB="0" anchor="b"/>
                </a:tc>
                <a:extLst>
                  <a:ext uri="{0D108BD9-81ED-4DB2-BD59-A6C34878D82A}">
                    <a16:rowId xmlns="" xmlns:a16="http://schemas.microsoft.com/office/drawing/2014/main" val="3189133704"/>
                  </a:ext>
                </a:extLst>
              </a:tr>
              <a:tr h="172734">
                <a:tc>
                  <a:txBody>
                    <a:bodyPr/>
                    <a:lstStyle/>
                    <a:p>
                      <a:pPr algn="l" fontAlgn="b"/>
                      <a:r>
                        <a:rPr lang="en-IN" sz="1100" b="0" i="0" u="none" strike="noStrike" dirty="0">
                          <a:solidFill>
                            <a:srgbClr val="000000"/>
                          </a:solidFill>
                          <a:effectLst/>
                          <a:latin typeface="Calibri" panose="020F0502020204030204" pitchFamily="34" charset="0"/>
                        </a:rPr>
                        <a:t>PALLURU</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2757378"/>
                  </a:ext>
                </a:extLst>
              </a:tr>
              <a:tr h="206243">
                <a:tc>
                  <a:txBody>
                    <a:bodyPr/>
                    <a:lstStyle/>
                    <a:p>
                      <a:pPr algn="l" fontAlgn="b"/>
                      <a:r>
                        <a:rPr lang="en-IN" sz="1100" b="0" i="0" u="none" strike="noStrike" dirty="0">
                          <a:solidFill>
                            <a:srgbClr val="000000"/>
                          </a:solidFill>
                          <a:effectLst/>
                          <a:latin typeface="Calibri" panose="020F0502020204030204" pitchFamily="34" charset="0"/>
                        </a:rPr>
                        <a:t>RALLA ANANTHAPURAM</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94</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6</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2343693508"/>
                  </a:ext>
                </a:extLst>
              </a:tr>
              <a:tr h="172734">
                <a:tc>
                  <a:txBody>
                    <a:bodyPr/>
                    <a:lstStyle/>
                    <a:p>
                      <a:pPr algn="l" fontAlgn="b"/>
                      <a:r>
                        <a:rPr lang="en-IN" sz="1100" b="0" i="0" u="none" strike="noStrike" dirty="0">
                          <a:solidFill>
                            <a:srgbClr val="000000"/>
                          </a:solidFill>
                          <a:effectLst/>
                          <a:latin typeface="Calibri" panose="020F0502020204030204" pitchFamily="34" charset="0"/>
                        </a:rPr>
                        <a:t>RAMPURAM</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100</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3289384369"/>
                  </a:ext>
                </a:extLst>
              </a:tr>
              <a:tr h="172734">
                <a:tc>
                  <a:txBody>
                    <a:bodyPr/>
                    <a:lstStyle/>
                    <a:p>
                      <a:pPr algn="l" fontAlgn="b"/>
                      <a:r>
                        <a:rPr lang="en-IN" sz="1100" b="0" i="0" u="none" strike="noStrike" dirty="0">
                          <a:solidFill>
                            <a:srgbClr val="000000"/>
                          </a:solidFill>
                          <a:effectLst/>
                          <a:latin typeface="Calibri" panose="020F0502020204030204" pitchFamily="34" charset="0"/>
                        </a:rPr>
                        <a:t>TIMMAPURAM</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94</a:t>
                      </a:r>
                    </a:p>
                  </a:txBody>
                  <a:tcPr marL="9525" marR="9525" marT="9525" marB="0" anchor="b"/>
                </a:tc>
                <a:tc>
                  <a:txBody>
                    <a:bodyPr/>
                    <a:lstStyle/>
                    <a:p>
                      <a:pPr algn="ctr" fontAlgn="b"/>
                      <a:r>
                        <a:rPr lang="en-IN" sz="1100" b="0" i="0" u="none" strike="noStrike">
                          <a:solidFill>
                            <a:srgbClr val="000000"/>
                          </a:solidFill>
                          <a:effectLst/>
                          <a:latin typeface="Calibri" panose="020F0502020204030204" pitchFamily="34" charset="0"/>
                        </a:rPr>
                        <a:t>6</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1299235549"/>
                  </a:ext>
                </a:extLst>
              </a:tr>
            </a:tbl>
          </a:graphicData>
        </a:graphic>
      </p:graphicFrame>
      <p:graphicFrame>
        <p:nvGraphicFramePr>
          <p:cNvPr id="15" name="Chart 14">
            <a:extLst>
              <a:ext uri="{FF2B5EF4-FFF2-40B4-BE49-F238E27FC236}">
                <a16:creationId xmlns="" xmlns:a16="http://schemas.microsoft.com/office/drawing/2014/main" id="{5EEE6C7E-0C3B-4CD3-9BF2-E50AE8B07100}"/>
              </a:ext>
            </a:extLst>
          </p:cNvPr>
          <p:cNvGraphicFramePr/>
          <p:nvPr>
            <p:extLst>
              <p:ext uri="{D42A27DB-BD31-4B8C-83A1-F6EECF244321}">
                <p14:modId xmlns:p14="http://schemas.microsoft.com/office/powerpoint/2010/main" xmlns="" val="1072853751"/>
              </p:ext>
            </p:extLst>
          </p:nvPr>
        </p:nvGraphicFramePr>
        <p:xfrm>
          <a:off x="794726" y="3735834"/>
          <a:ext cx="3796275" cy="31351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Table 15">
            <a:extLst>
              <a:ext uri="{FF2B5EF4-FFF2-40B4-BE49-F238E27FC236}">
                <a16:creationId xmlns="" xmlns:a16="http://schemas.microsoft.com/office/drawing/2014/main" id="{1C9CDFA6-3575-4DC7-A286-0CB2A4492602}"/>
              </a:ext>
            </a:extLst>
          </p:cNvPr>
          <p:cNvGraphicFramePr>
            <a:graphicFrameLocks noGrp="1"/>
          </p:cNvGraphicFramePr>
          <p:nvPr>
            <p:extLst>
              <p:ext uri="{D42A27DB-BD31-4B8C-83A1-F6EECF244321}">
                <p14:modId xmlns:p14="http://schemas.microsoft.com/office/powerpoint/2010/main" xmlns="" val="3719566378"/>
              </p:ext>
            </p:extLst>
          </p:nvPr>
        </p:nvGraphicFramePr>
        <p:xfrm>
          <a:off x="4716016" y="1068730"/>
          <a:ext cx="4102886" cy="2750820"/>
        </p:xfrm>
        <a:graphic>
          <a:graphicData uri="http://schemas.openxmlformats.org/drawingml/2006/table">
            <a:tbl>
              <a:tblPr firstRow="1" bandRow="1">
                <a:tableStyleId>{5C22544A-7EE6-4342-B048-85BDC9FD1C3A}</a:tableStyleId>
              </a:tblPr>
              <a:tblGrid>
                <a:gridCol w="1366582">
                  <a:extLst>
                    <a:ext uri="{9D8B030D-6E8A-4147-A177-3AD203B41FA5}">
                      <a16:colId xmlns="" xmlns:a16="http://schemas.microsoft.com/office/drawing/2014/main" val="2037981511"/>
                    </a:ext>
                  </a:extLst>
                </a:gridCol>
                <a:gridCol w="854855">
                  <a:extLst>
                    <a:ext uri="{9D8B030D-6E8A-4147-A177-3AD203B41FA5}">
                      <a16:colId xmlns="" xmlns:a16="http://schemas.microsoft.com/office/drawing/2014/main" val="73429843"/>
                    </a:ext>
                  </a:extLst>
                </a:gridCol>
                <a:gridCol w="1107972">
                  <a:extLst>
                    <a:ext uri="{9D8B030D-6E8A-4147-A177-3AD203B41FA5}">
                      <a16:colId xmlns="" xmlns:a16="http://schemas.microsoft.com/office/drawing/2014/main" val="612909777"/>
                    </a:ext>
                  </a:extLst>
                </a:gridCol>
                <a:gridCol w="773477">
                  <a:extLst>
                    <a:ext uri="{9D8B030D-6E8A-4147-A177-3AD203B41FA5}">
                      <a16:colId xmlns="" xmlns:a16="http://schemas.microsoft.com/office/drawing/2014/main" val="2110850631"/>
                    </a:ext>
                  </a:extLst>
                </a:gridCol>
              </a:tblGrid>
              <a:tr h="159763">
                <a:tc>
                  <a:txBody>
                    <a:bodyPr/>
                    <a:lstStyle/>
                    <a:p>
                      <a:pPr algn="ctr"/>
                      <a:r>
                        <a:rPr lang="en-IN" sz="1200" dirty="0"/>
                        <a:t>GRAM PANCHAYAT</a:t>
                      </a:r>
                    </a:p>
                  </a:txBody>
                  <a:tcPr/>
                </a:tc>
                <a:tc>
                  <a:txBody>
                    <a:bodyPr/>
                    <a:lstStyle/>
                    <a:p>
                      <a:pPr algn="ctr"/>
                      <a:r>
                        <a:rPr lang="en-US" sz="1200" dirty="0"/>
                        <a:t>GOOD</a:t>
                      </a:r>
                      <a:endParaRPr lang="en-IN" sz="1200" dirty="0"/>
                    </a:p>
                  </a:txBody>
                  <a:tcPr/>
                </a:tc>
                <a:tc>
                  <a:txBody>
                    <a:bodyPr/>
                    <a:lstStyle/>
                    <a:p>
                      <a:pPr algn="ctr"/>
                      <a:r>
                        <a:rPr lang="en-US" sz="1200" dirty="0"/>
                        <a:t>AVERAGE</a:t>
                      </a:r>
                      <a:endParaRPr lang="en-IN" sz="1200" dirty="0"/>
                    </a:p>
                  </a:txBody>
                  <a:tcPr/>
                </a:tc>
                <a:tc>
                  <a:txBody>
                    <a:bodyPr/>
                    <a:lstStyle/>
                    <a:p>
                      <a:pPr algn="ctr"/>
                      <a:r>
                        <a:rPr lang="en-US" sz="1200" dirty="0"/>
                        <a:t>POOR</a:t>
                      </a:r>
                      <a:endParaRPr lang="en-IN" sz="1200" dirty="0"/>
                    </a:p>
                  </a:txBody>
                  <a:tcPr/>
                </a:tc>
                <a:extLst>
                  <a:ext uri="{0D108BD9-81ED-4DB2-BD59-A6C34878D82A}">
                    <a16:rowId xmlns="" xmlns:a16="http://schemas.microsoft.com/office/drawing/2014/main" val="519716906"/>
                  </a:ext>
                </a:extLst>
              </a:tr>
              <a:tr h="100912">
                <a:tc>
                  <a:txBody>
                    <a:bodyPr/>
                    <a:lstStyle/>
                    <a:p>
                      <a:pPr algn="l" fontAlgn="b"/>
                      <a:r>
                        <a:rPr lang="en-IN" sz="1100" b="0" i="0" u="none" strike="noStrike" dirty="0">
                          <a:solidFill>
                            <a:srgbClr val="000000"/>
                          </a:solidFill>
                          <a:effectLst/>
                          <a:latin typeface="Calibri" panose="020F0502020204030204" pitchFamily="34" charset="0"/>
                        </a:rPr>
                        <a:t>CHENNAMPALLI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337249133"/>
                  </a:ext>
                </a:extLst>
              </a:tr>
              <a:tr h="100912">
                <a:tc>
                  <a:txBody>
                    <a:bodyPr/>
                    <a:lstStyle/>
                    <a:p>
                      <a:pPr algn="l" fontAlgn="b"/>
                      <a:r>
                        <a:rPr lang="en-IN" sz="1100" b="0" i="0" u="none" strike="noStrike" dirty="0">
                          <a:solidFill>
                            <a:srgbClr val="000000"/>
                          </a:solidFill>
                          <a:effectLst/>
                          <a:latin typeface="Calibri" panose="020F0502020204030204" pitchFamily="34" charset="0"/>
                        </a:rPr>
                        <a:t>GOLLAPALLI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31</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38</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31</a:t>
                      </a:r>
                    </a:p>
                  </a:txBody>
                  <a:tcPr marL="9525" marR="9525" marT="9525" marB="0" anchor="b"/>
                </a:tc>
                <a:extLst>
                  <a:ext uri="{0D108BD9-81ED-4DB2-BD59-A6C34878D82A}">
                    <a16:rowId xmlns="" xmlns:a16="http://schemas.microsoft.com/office/drawing/2014/main" val="1327929305"/>
                  </a:ext>
                </a:extLst>
              </a:tr>
              <a:tr h="100912">
                <a:tc>
                  <a:txBody>
                    <a:bodyPr/>
                    <a:lstStyle/>
                    <a:p>
                      <a:pPr algn="l" fontAlgn="b"/>
                      <a:r>
                        <a:rPr lang="en-IN" sz="1100" b="0" i="0" u="none" strike="noStrike" dirty="0">
                          <a:solidFill>
                            <a:srgbClr val="000000"/>
                          </a:solidFill>
                          <a:effectLst/>
                          <a:latin typeface="Calibri" panose="020F0502020204030204" pitchFamily="34" charset="0"/>
                        </a:rPr>
                        <a:t>KAMBADUR</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41</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24</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34</a:t>
                      </a:r>
                    </a:p>
                  </a:txBody>
                  <a:tcPr marL="9525" marR="9525" marT="9525" marB="0" anchor="b"/>
                </a:tc>
                <a:extLst>
                  <a:ext uri="{0D108BD9-81ED-4DB2-BD59-A6C34878D82A}">
                    <a16:rowId xmlns="" xmlns:a16="http://schemas.microsoft.com/office/drawing/2014/main" val="3754710213"/>
                  </a:ext>
                </a:extLst>
              </a:tr>
              <a:tr h="100912">
                <a:tc>
                  <a:txBody>
                    <a:bodyPr/>
                    <a:lstStyle/>
                    <a:p>
                      <a:pPr algn="l" fontAlgn="b"/>
                      <a:r>
                        <a:rPr lang="en-IN" sz="1100" b="0" i="0" u="none" strike="noStrike" dirty="0">
                          <a:solidFill>
                            <a:srgbClr val="000000"/>
                          </a:solidFill>
                          <a:effectLst/>
                          <a:latin typeface="Calibri" panose="020F0502020204030204" pitchFamily="34" charset="0"/>
                        </a:rPr>
                        <a:t>KARTHANAPARTHI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84</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16</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1673943725"/>
                  </a:ext>
                </a:extLst>
              </a:tr>
              <a:tr h="100912">
                <a:tc>
                  <a:txBody>
                    <a:bodyPr/>
                    <a:lstStyle/>
                    <a:p>
                      <a:pPr algn="l" fontAlgn="b"/>
                      <a:r>
                        <a:rPr lang="en-IN" sz="1100" b="0" i="0" u="none" strike="noStrike" dirty="0">
                          <a:solidFill>
                            <a:srgbClr val="000000"/>
                          </a:solidFill>
                          <a:effectLst/>
                          <a:latin typeface="Calibri" panose="020F0502020204030204" pitchFamily="34" charset="0"/>
                        </a:rPr>
                        <a:t>KURAKULAPALLI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77</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15</a:t>
                      </a:r>
                    </a:p>
                  </a:txBody>
                  <a:tcPr marL="9525" marR="9525" marT="9525" marB="0" anchor="b"/>
                </a:tc>
                <a:extLst>
                  <a:ext uri="{0D108BD9-81ED-4DB2-BD59-A6C34878D82A}">
                    <a16:rowId xmlns="" xmlns:a16="http://schemas.microsoft.com/office/drawing/2014/main" val="1635013583"/>
                  </a:ext>
                </a:extLst>
              </a:tr>
              <a:tr h="100912">
                <a:tc>
                  <a:txBody>
                    <a:bodyPr/>
                    <a:lstStyle/>
                    <a:p>
                      <a:pPr algn="l" fontAlgn="b"/>
                      <a:r>
                        <a:rPr lang="en-IN" sz="1100" b="0" i="0" u="none" strike="noStrike" dirty="0">
                          <a:solidFill>
                            <a:srgbClr val="000000"/>
                          </a:solidFill>
                          <a:effectLst/>
                          <a:latin typeface="Calibri" panose="020F0502020204030204" pitchFamily="34" charset="0"/>
                        </a:rPr>
                        <a:t>MARRIMAKURAPALLI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50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40</a:t>
                      </a:r>
                    </a:p>
                  </a:txBody>
                  <a:tcPr marL="9525" marR="9525" marT="9525" marB="0" anchor="b"/>
                </a:tc>
                <a:extLst>
                  <a:ext uri="{0D108BD9-81ED-4DB2-BD59-A6C34878D82A}">
                    <a16:rowId xmlns="" xmlns:a16="http://schemas.microsoft.com/office/drawing/2014/main" val="1132605203"/>
                  </a:ext>
                </a:extLst>
              </a:tr>
              <a:tr h="100912">
                <a:tc>
                  <a:txBody>
                    <a:bodyPr/>
                    <a:lstStyle/>
                    <a:p>
                      <a:pPr algn="l" fontAlgn="b"/>
                      <a:r>
                        <a:rPr lang="en-IN" sz="1100" b="0" i="0" u="none" strike="noStrike" dirty="0">
                          <a:solidFill>
                            <a:srgbClr val="000000"/>
                          </a:solidFill>
                          <a:effectLst/>
                          <a:latin typeface="Calibri" panose="020F0502020204030204" pitchFamily="34" charset="0"/>
                        </a:rPr>
                        <a:t>MULKANUR</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71</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29</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3690525830"/>
                  </a:ext>
                </a:extLst>
              </a:tr>
              <a:tr h="100912">
                <a:tc>
                  <a:txBody>
                    <a:bodyPr/>
                    <a:lstStyle/>
                    <a:p>
                      <a:pPr algn="l" fontAlgn="b"/>
                      <a:r>
                        <a:rPr lang="en-IN" sz="1100" b="0" i="0" u="none" strike="noStrike" dirty="0">
                          <a:solidFill>
                            <a:srgbClr val="000000"/>
                          </a:solidFill>
                          <a:effectLst/>
                          <a:latin typeface="Calibri" panose="020F0502020204030204" pitchFamily="34" charset="0"/>
                        </a:rPr>
                        <a:t>NUTHIMADUGU</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58</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17</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25</a:t>
                      </a:r>
                    </a:p>
                  </a:txBody>
                  <a:tcPr marL="9525" marR="9525" marT="9525" marB="0" anchor="b"/>
                </a:tc>
                <a:extLst>
                  <a:ext uri="{0D108BD9-81ED-4DB2-BD59-A6C34878D82A}">
                    <a16:rowId xmlns="" xmlns:a16="http://schemas.microsoft.com/office/drawing/2014/main" val="3189133704"/>
                  </a:ext>
                </a:extLst>
              </a:tr>
              <a:tr h="100912">
                <a:tc>
                  <a:txBody>
                    <a:bodyPr/>
                    <a:lstStyle/>
                    <a:p>
                      <a:pPr algn="l" fontAlgn="b"/>
                      <a:r>
                        <a:rPr lang="en-IN" sz="1100" b="0" i="0" u="none" strike="noStrike" dirty="0">
                          <a:solidFill>
                            <a:srgbClr val="000000"/>
                          </a:solidFill>
                          <a:effectLst/>
                          <a:latin typeface="Calibri" panose="020F0502020204030204" pitchFamily="34" charset="0"/>
                        </a:rPr>
                        <a:t>PALLURU</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75</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17</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a:t>
                      </a:r>
                    </a:p>
                  </a:txBody>
                  <a:tcPr marL="9525" marR="9525" marT="9525" marB="0" anchor="b"/>
                </a:tc>
                <a:extLst>
                  <a:ext uri="{0D108BD9-81ED-4DB2-BD59-A6C34878D82A}">
                    <a16:rowId xmlns="" xmlns:a16="http://schemas.microsoft.com/office/drawing/2014/main" val="2757378"/>
                  </a:ext>
                </a:extLst>
              </a:tr>
              <a:tr h="120488">
                <a:tc>
                  <a:txBody>
                    <a:bodyPr/>
                    <a:lstStyle/>
                    <a:p>
                      <a:pPr algn="l" fontAlgn="b"/>
                      <a:r>
                        <a:rPr lang="en-IN" sz="1100" b="0" i="0" u="none" strike="noStrike" dirty="0">
                          <a:solidFill>
                            <a:srgbClr val="000000"/>
                          </a:solidFill>
                          <a:effectLst/>
                          <a:latin typeface="Calibri" panose="020F0502020204030204" pitchFamily="34" charset="0"/>
                        </a:rPr>
                        <a:t>RALLA ANANTHAPURAM</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67</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28</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a:t>
                      </a:r>
                    </a:p>
                  </a:txBody>
                  <a:tcPr marL="9525" marR="9525" marT="9525" marB="0" anchor="b"/>
                </a:tc>
                <a:extLst>
                  <a:ext uri="{0D108BD9-81ED-4DB2-BD59-A6C34878D82A}">
                    <a16:rowId xmlns="" xmlns:a16="http://schemas.microsoft.com/office/drawing/2014/main" val="2343693508"/>
                  </a:ext>
                </a:extLst>
              </a:tr>
              <a:tr h="100912">
                <a:tc>
                  <a:txBody>
                    <a:bodyPr/>
                    <a:lstStyle/>
                    <a:p>
                      <a:pPr algn="l" fontAlgn="b"/>
                      <a:r>
                        <a:rPr lang="en-IN" sz="1100" b="0" i="0" u="none" strike="noStrike" dirty="0">
                          <a:solidFill>
                            <a:srgbClr val="000000"/>
                          </a:solidFill>
                          <a:effectLst/>
                          <a:latin typeface="Calibri" panose="020F0502020204030204" pitchFamily="34" charset="0"/>
                        </a:rPr>
                        <a:t>RAMPURAM</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88</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13</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extLst>
                  <a:ext uri="{0D108BD9-81ED-4DB2-BD59-A6C34878D82A}">
                    <a16:rowId xmlns="" xmlns:a16="http://schemas.microsoft.com/office/drawing/2014/main" val="3289384369"/>
                  </a:ext>
                </a:extLst>
              </a:tr>
              <a:tr h="100912">
                <a:tc>
                  <a:txBody>
                    <a:bodyPr/>
                    <a:lstStyle/>
                    <a:p>
                      <a:pPr algn="l" fontAlgn="b"/>
                      <a:r>
                        <a:rPr lang="en-IN" sz="1100" b="0" i="0" u="none" strike="noStrike" dirty="0">
                          <a:solidFill>
                            <a:srgbClr val="000000"/>
                          </a:solidFill>
                          <a:effectLst/>
                          <a:latin typeface="Calibri" panose="020F0502020204030204" pitchFamily="34" charset="0"/>
                        </a:rPr>
                        <a:t>TIMMAPURAM</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67</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28</a:t>
                      </a:r>
                    </a:p>
                  </a:txBody>
                  <a:tcPr marL="9525" marR="9525" marT="9525" marB="0" anchor="b"/>
                </a:tc>
                <a:extLst>
                  <a:ext uri="{0D108BD9-81ED-4DB2-BD59-A6C34878D82A}">
                    <a16:rowId xmlns="" xmlns:a16="http://schemas.microsoft.com/office/drawing/2014/main" val="1299235549"/>
                  </a:ext>
                </a:extLst>
              </a:tr>
            </a:tbl>
          </a:graphicData>
        </a:graphic>
      </p:graphicFrame>
      <p:graphicFrame>
        <p:nvGraphicFramePr>
          <p:cNvPr id="17" name="Chart 16">
            <a:extLst>
              <a:ext uri="{FF2B5EF4-FFF2-40B4-BE49-F238E27FC236}">
                <a16:creationId xmlns="" xmlns:a16="http://schemas.microsoft.com/office/drawing/2014/main" id="{9AC9B861-59A4-4F50-AE68-381A9CFBAFB8}"/>
              </a:ext>
            </a:extLst>
          </p:cNvPr>
          <p:cNvGraphicFramePr/>
          <p:nvPr>
            <p:extLst>
              <p:ext uri="{D42A27DB-BD31-4B8C-83A1-F6EECF244321}">
                <p14:modId xmlns:p14="http://schemas.microsoft.com/office/powerpoint/2010/main" xmlns="" val="43258357"/>
              </p:ext>
            </p:extLst>
          </p:nvPr>
        </p:nvGraphicFramePr>
        <p:xfrm>
          <a:off x="5099867" y="3617870"/>
          <a:ext cx="3950297" cy="28570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5823377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33</a:t>
            </a:fld>
            <a:endParaRPr lang="en-US" altLang="en-US"/>
          </a:p>
        </p:txBody>
      </p:sp>
      <p:sp>
        <p:nvSpPr>
          <p:cNvPr id="6" name="Title 1"/>
          <p:cNvSpPr>
            <a:spLocks noGrp="1"/>
          </p:cNvSpPr>
          <p:nvPr>
            <p:ph type="title"/>
          </p:nvPr>
        </p:nvSpPr>
        <p:spPr bwMode="auto">
          <a:xfrm>
            <a:off x="295308" y="242808"/>
            <a:ext cx="8991600" cy="369332"/>
          </a:xfrm>
          <a:noFill/>
          <a:ln>
            <a:miter lim="800000"/>
          </a:ln>
        </p:spPr>
        <p:txBody>
          <a:bodyPr vert="horz" numCol="1" compatLnSpc="1"/>
          <a:lstStyle/>
          <a:p>
            <a:r>
              <a:rPr lang="en-US" altLang="en-US" sz="2400" dirty="0"/>
              <a:t>SATISFACTORY LEVELS ON INFRASTRUCTURE</a:t>
            </a:r>
            <a:endParaRPr lang="en-IN" altLang="en-US" sz="2400" dirty="0"/>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 Box 13"/>
          <p:cNvSpPr txBox="1"/>
          <p:nvPr/>
        </p:nvSpPr>
        <p:spPr>
          <a:xfrm>
            <a:off x="136688" y="6474897"/>
            <a:ext cx="4277360" cy="184666"/>
          </a:xfrm>
          <a:prstGeom prst="rect">
            <a:avLst/>
          </a:prstGeom>
        </p:spPr>
        <p:txBody>
          <a:bodyPr wrap="square" lIns="0" tIns="0" rIns="0" bIns="0">
            <a:spAutoFit/>
          </a:bodyPr>
          <a:lstStyle/>
          <a:p>
            <a:r>
              <a:rPr lang="en-US" sz="1200" b="1" dirty="0">
                <a:sym typeface="+mn-ea"/>
              </a:rPr>
              <a:t>Source:  </a:t>
            </a:r>
            <a:r>
              <a:rPr lang="en-US" sz="1200" dirty="0">
                <a:sym typeface="+mn-ea"/>
              </a:rPr>
              <a:t>Primary Survey</a:t>
            </a:r>
            <a:endParaRPr lang="en-US" dirty="0"/>
          </a:p>
        </p:txBody>
      </p:sp>
      <p:sp>
        <p:nvSpPr>
          <p:cNvPr id="3" name="TextBox 2"/>
          <p:cNvSpPr txBox="1"/>
          <p:nvPr/>
        </p:nvSpPr>
        <p:spPr>
          <a:xfrm>
            <a:off x="1187624" y="760720"/>
            <a:ext cx="2404484" cy="246221"/>
          </a:xfrm>
          <a:prstGeom prst="rect">
            <a:avLst/>
          </a:prstGeom>
        </p:spPr>
        <p:txBody>
          <a:bodyPr wrap="square" lIns="0" tIns="0" rIns="0" bIns="0" rtlCol="0">
            <a:spAutoFit/>
          </a:bodyPr>
          <a:lstStyle/>
          <a:p>
            <a:r>
              <a:rPr lang="en-US" sz="1600" dirty="0"/>
              <a:t>Solid Waste Management</a:t>
            </a:r>
            <a:endParaRPr lang="en-IN" sz="1600" dirty="0" err="1"/>
          </a:p>
        </p:txBody>
      </p:sp>
      <p:graphicFrame>
        <p:nvGraphicFramePr>
          <p:cNvPr id="2" name="Table 1"/>
          <p:cNvGraphicFramePr>
            <a:graphicFrameLocks noGrp="1"/>
          </p:cNvGraphicFramePr>
          <p:nvPr>
            <p:extLst>
              <p:ext uri="{D42A27DB-BD31-4B8C-83A1-F6EECF244321}">
                <p14:modId xmlns:p14="http://schemas.microsoft.com/office/powerpoint/2010/main" xmlns="" val="443889797"/>
              </p:ext>
            </p:extLst>
          </p:nvPr>
        </p:nvGraphicFramePr>
        <p:xfrm>
          <a:off x="136688" y="1020785"/>
          <a:ext cx="4204682" cy="2583180"/>
        </p:xfrm>
        <a:graphic>
          <a:graphicData uri="http://schemas.openxmlformats.org/drawingml/2006/table">
            <a:tbl>
              <a:tblPr firstRow="1" bandRow="1">
                <a:tableStyleId>{5C22544A-7EE6-4342-B048-85BDC9FD1C3A}</a:tableStyleId>
              </a:tblPr>
              <a:tblGrid>
                <a:gridCol w="1463378">
                  <a:extLst>
                    <a:ext uri="{9D8B030D-6E8A-4147-A177-3AD203B41FA5}">
                      <a16:colId xmlns="" xmlns:a16="http://schemas.microsoft.com/office/drawing/2014/main" val="20000"/>
                    </a:ext>
                  </a:extLst>
                </a:gridCol>
                <a:gridCol w="813175">
                  <a:extLst>
                    <a:ext uri="{9D8B030D-6E8A-4147-A177-3AD203B41FA5}">
                      <a16:colId xmlns="" xmlns:a16="http://schemas.microsoft.com/office/drawing/2014/main" val="20001"/>
                    </a:ext>
                  </a:extLst>
                </a:gridCol>
                <a:gridCol w="1135462">
                  <a:extLst>
                    <a:ext uri="{9D8B030D-6E8A-4147-A177-3AD203B41FA5}">
                      <a16:colId xmlns="" xmlns:a16="http://schemas.microsoft.com/office/drawing/2014/main" val="20002"/>
                    </a:ext>
                  </a:extLst>
                </a:gridCol>
                <a:gridCol w="792667">
                  <a:extLst>
                    <a:ext uri="{9D8B030D-6E8A-4147-A177-3AD203B41FA5}">
                      <a16:colId xmlns="" xmlns:a16="http://schemas.microsoft.com/office/drawing/2014/main" val="20003"/>
                    </a:ext>
                  </a:extLst>
                </a:gridCol>
              </a:tblGrid>
              <a:tr h="134602">
                <a:tc>
                  <a:txBody>
                    <a:bodyPr/>
                    <a:lstStyle/>
                    <a:p>
                      <a:pPr algn="ctr"/>
                      <a:r>
                        <a:rPr lang="en-IN" sz="1200" dirty="0"/>
                        <a:t>GRAM PANCHAYAT</a:t>
                      </a:r>
                    </a:p>
                  </a:txBody>
                  <a:tcPr/>
                </a:tc>
                <a:tc>
                  <a:txBody>
                    <a:bodyPr/>
                    <a:lstStyle/>
                    <a:p>
                      <a:pPr algn="ctr"/>
                      <a:r>
                        <a:rPr lang="en-US" sz="1200" dirty="0"/>
                        <a:t>GOOD</a:t>
                      </a:r>
                      <a:endParaRPr lang="en-IN" sz="1200" dirty="0"/>
                    </a:p>
                  </a:txBody>
                  <a:tcPr/>
                </a:tc>
                <a:tc>
                  <a:txBody>
                    <a:bodyPr/>
                    <a:lstStyle/>
                    <a:p>
                      <a:pPr algn="ctr"/>
                      <a:r>
                        <a:rPr lang="en-US" sz="1200" dirty="0"/>
                        <a:t>AVERAGE</a:t>
                      </a:r>
                      <a:endParaRPr lang="en-IN" sz="1200" dirty="0"/>
                    </a:p>
                  </a:txBody>
                  <a:tcPr/>
                </a:tc>
                <a:tc>
                  <a:txBody>
                    <a:bodyPr/>
                    <a:lstStyle/>
                    <a:p>
                      <a:pPr algn="ctr"/>
                      <a:r>
                        <a:rPr lang="en-US" sz="1200" dirty="0"/>
                        <a:t>POOR</a:t>
                      </a:r>
                      <a:endParaRPr lang="en-IN" sz="1200" dirty="0"/>
                    </a:p>
                  </a:txBody>
                  <a:tcPr/>
                </a:tc>
                <a:extLst>
                  <a:ext uri="{0D108BD9-81ED-4DB2-BD59-A6C34878D82A}">
                    <a16:rowId xmlns="" xmlns:a16="http://schemas.microsoft.com/office/drawing/2014/main" val="10000"/>
                  </a:ext>
                </a:extLst>
              </a:tr>
              <a:tr h="85019">
                <a:tc>
                  <a:txBody>
                    <a:bodyPr/>
                    <a:lstStyle/>
                    <a:p>
                      <a:pPr algn="l" fontAlgn="b"/>
                      <a:r>
                        <a:rPr lang="en-IN" sz="1100" b="0" i="0" u="none" strike="noStrike" dirty="0">
                          <a:solidFill>
                            <a:srgbClr val="000000"/>
                          </a:solidFill>
                          <a:effectLst/>
                          <a:latin typeface="Calibri" panose="020F0502020204030204" pitchFamily="34" charset="0"/>
                        </a:rPr>
                        <a:t>CHENNAMPALLI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80</a:t>
                      </a:r>
                    </a:p>
                  </a:txBody>
                  <a:tcPr marL="9525" marR="9525" marT="9525" marB="0" anchor="b"/>
                </a:tc>
                <a:extLst>
                  <a:ext uri="{0D108BD9-81ED-4DB2-BD59-A6C34878D82A}">
                    <a16:rowId xmlns="" xmlns:a16="http://schemas.microsoft.com/office/drawing/2014/main" val="10001"/>
                  </a:ext>
                </a:extLst>
              </a:tr>
              <a:tr h="85019">
                <a:tc>
                  <a:txBody>
                    <a:bodyPr/>
                    <a:lstStyle/>
                    <a:p>
                      <a:pPr algn="l" fontAlgn="b"/>
                      <a:r>
                        <a:rPr lang="en-IN" sz="1100" b="0" i="0" u="none" strike="noStrike" dirty="0">
                          <a:solidFill>
                            <a:srgbClr val="000000"/>
                          </a:solidFill>
                          <a:effectLst/>
                          <a:latin typeface="Calibri" panose="020F0502020204030204" pitchFamily="34" charset="0"/>
                        </a:rPr>
                        <a:t>GOLLAPALLI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100</a:t>
                      </a:r>
                    </a:p>
                  </a:txBody>
                  <a:tcPr marL="9525" marR="9525" marT="9525" marB="0" anchor="b"/>
                </a:tc>
                <a:extLst>
                  <a:ext uri="{0D108BD9-81ED-4DB2-BD59-A6C34878D82A}">
                    <a16:rowId xmlns="" xmlns:a16="http://schemas.microsoft.com/office/drawing/2014/main" val="10002"/>
                  </a:ext>
                </a:extLst>
              </a:tr>
              <a:tr h="85019">
                <a:tc>
                  <a:txBody>
                    <a:bodyPr/>
                    <a:lstStyle/>
                    <a:p>
                      <a:pPr algn="l" fontAlgn="b"/>
                      <a:r>
                        <a:rPr lang="en-IN" sz="1100" b="0" i="0" u="none" strike="noStrike" dirty="0">
                          <a:solidFill>
                            <a:srgbClr val="000000"/>
                          </a:solidFill>
                          <a:effectLst/>
                          <a:latin typeface="Calibri" panose="020F0502020204030204" pitchFamily="34" charset="0"/>
                        </a:rPr>
                        <a:t>KAMBADUR</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7</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93</a:t>
                      </a:r>
                    </a:p>
                  </a:txBody>
                  <a:tcPr marL="9525" marR="9525" marT="9525" marB="0" anchor="b"/>
                </a:tc>
                <a:extLst>
                  <a:ext uri="{0D108BD9-81ED-4DB2-BD59-A6C34878D82A}">
                    <a16:rowId xmlns="" xmlns:a16="http://schemas.microsoft.com/office/drawing/2014/main" val="10003"/>
                  </a:ext>
                </a:extLst>
              </a:tr>
              <a:tr h="85019">
                <a:tc>
                  <a:txBody>
                    <a:bodyPr/>
                    <a:lstStyle/>
                    <a:p>
                      <a:pPr algn="l" fontAlgn="b"/>
                      <a:r>
                        <a:rPr lang="en-IN" sz="1100" b="0" i="0" u="none" strike="noStrike" dirty="0">
                          <a:solidFill>
                            <a:srgbClr val="000000"/>
                          </a:solidFill>
                          <a:effectLst/>
                          <a:latin typeface="Calibri" panose="020F0502020204030204" pitchFamily="34" charset="0"/>
                        </a:rPr>
                        <a:t>KARTHANAPARTHI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95</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5</a:t>
                      </a:r>
                    </a:p>
                  </a:txBody>
                  <a:tcPr marL="9525" marR="9525" marT="9525" marB="0" anchor="b"/>
                </a:tc>
                <a:extLst>
                  <a:ext uri="{0D108BD9-81ED-4DB2-BD59-A6C34878D82A}">
                    <a16:rowId xmlns="" xmlns:a16="http://schemas.microsoft.com/office/drawing/2014/main" val="10004"/>
                  </a:ext>
                </a:extLst>
              </a:tr>
              <a:tr h="85019">
                <a:tc>
                  <a:txBody>
                    <a:bodyPr/>
                    <a:lstStyle/>
                    <a:p>
                      <a:pPr algn="l" fontAlgn="b"/>
                      <a:r>
                        <a:rPr lang="en-IN" sz="1100" b="0" i="0" u="none" strike="noStrike" dirty="0">
                          <a:solidFill>
                            <a:srgbClr val="000000"/>
                          </a:solidFill>
                          <a:effectLst/>
                          <a:latin typeface="Calibri" panose="020F0502020204030204" pitchFamily="34" charset="0"/>
                        </a:rPr>
                        <a:t>KURAKULAPALLI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85</a:t>
                      </a:r>
                    </a:p>
                  </a:txBody>
                  <a:tcPr marL="9525" marR="9525" marT="9525" marB="0" anchor="b"/>
                </a:tc>
                <a:extLst>
                  <a:ext uri="{0D108BD9-81ED-4DB2-BD59-A6C34878D82A}">
                    <a16:rowId xmlns="" xmlns:a16="http://schemas.microsoft.com/office/drawing/2014/main" val="10005"/>
                  </a:ext>
                </a:extLst>
              </a:tr>
              <a:tr h="85019">
                <a:tc>
                  <a:txBody>
                    <a:bodyPr/>
                    <a:lstStyle/>
                    <a:p>
                      <a:pPr algn="l" fontAlgn="b"/>
                      <a:r>
                        <a:rPr lang="en-IN" sz="1100" b="0" i="0" u="none" strike="noStrike" dirty="0">
                          <a:solidFill>
                            <a:srgbClr val="000000"/>
                          </a:solidFill>
                          <a:effectLst/>
                          <a:latin typeface="Calibri" panose="020F0502020204030204" pitchFamily="34" charset="0"/>
                        </a:rPr>
                        <a:t>MARRIMAKURAPALLI</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40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60</a:t>
                      </a:r>
                    </a:p>
                  </a:txBody>
                  <a:tcPr marL="9525" marR="9525" marT="9525" marB="0" anchor="b"/>
                </a:tc>
                <a:extLst>
                  <a:ext uri="{0D108BD9-81ED-4DB2-BD59-A6C34878D82A}">
                    <a16:rowId xmlns="" xmlns:a16="http://schemas.microsoft.com/office/drawing/2014/main" val="10006"/>
                  </a:ext>
                </a:extLst>
              </a:tr>
              <a:tr h="85019">
                <a:tc>
                  <a:txBody>
                    <a:bodyPr/>
                    <a:lstStyle/>
                    <a:p>
                      <a:pPr algn="l" fontAlgn="b"/>
                      <a:r>
                        <a:rPr lang="en-IN" sz="1100" b="0" i="0" u="none" strike="noStrike" dirty="0">
                          <a:solidFill>
                            <a:srgbClr val="000000"/>
                          </a:solidFill>
                          <a:effectLst/>
                          <a:latin typeface="Calibri" panose="020F0502020204030204" pitchFamily="34" charset="0"/>
                        </a:rPr>
                        <a:t>MULKANUR</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71</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14</a:t>
                      </a:r>
                    </a:p>
                  </a:txBody>
                  <a:tcPr marL="9525" marR="9525" marT="9525" marB="0" anchor="b"/>
                </a:tc>
                <a:extLst>
                  <a:ext uri="{0D108BD9-81ED-4DB2-BD59-A6C34878D82A}">
                    <a16:rowId xmlns="" xmlns:a16="http://schemas.microsoft.com/office/drawing/2014/main" val="10007"/>
                  </a:ext>
                </a:extLst>
              </a:tr>
              <a:tr h="85019">
                <a:tc>
                  <a:txBody>
                    <a:bodyPr/>
                    <a:lstStyle/>
                    <a:p>
                      <a:pPr algn="l" fontAlgn="b"/>
                      <a:r>
                        <a:rPr lang="en-IN" sz="1100" b="0" i="0" u="none" strike="noStrike" dirty="0">
                          <a:solidFill>
                            <a:srgbClr val="000000"/>
                          </a:solidFill>
                          <a:effectLst/>
                          <a:latin typeface="Calibri" panose="020F0502020204030204" pitchFamily="34" charset="0"/>
                        </a:rPr>
                        <a:t>NUTHIMADUGU</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67</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8</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25</a:t>
                      </a:r>
                    </a:p>
                  </a:txBody>
                  <a:tcPr marL="9525" marR="9525" marT="9525" marB="0" anchor="b"/>
                </a:tc>
                <a:extLst>
                  <a:ext uri="{0D108BD9-81ED-4DB2-BD59-A6C34878D82A}">
                    <a16:rowId xmlns="" xmlns:a16="http://schemas.microsoft.com/office/drawing/2014/main" val="10008"/>
                  </a:ext>
                </a:extLst>
              </a:tr>
              <a:tr h="85019">
                <a:tc>
                  <a:txBody>
                    <a:bodyPr/>
                    <a:lstStyle/>
                    <a:p>
                      <a:pPr algn="l" fontAlgn="b"/>
                      <a:r>
                        <a:rPr lang="en-IN" sz="1100" b="0" i="0" u="none" strike="noStrike" dirty="0">
                          <a:solidFill>
                            <a:srgbClr val="000000"/>
                          </a:solidFill>
                          <a:effectLst/>
                          <a:latin typeface="Calibri" panose="020F0502020204030204" pitchFamily="34" charset="0"/>
                        </a:rPr>
                        <a:t>PALLURU</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100</a:t>
                      </a:r>
                    </a:p>
                  </a:txBody>
                  <a:tcPr marL="9525" marR="9525" marT="9525" marB="0" anchor="b"/>
                </a:tc>
                <a:extLst>
                  <a:ext uri="{0D108BD9-81ED-4DB2-BD59-A6C34878D82A}">
                    <a16:rowId xmlns="" xmlns:a16="http://schemas.microsoft.com/office/drawing/2014/main" val="10009"/>
                  </a:ext>
                </a:extLst>
              </a:tr>
              <a:tr h="101512">
                <a:tc>
                  <a:txBody>
                    <a:bodyPr/>
                    <a:lstStyle/>
                    <a:p>
                      <a:pPr algn="l" fontAlgn="b"/>
                      <a:r>
                        <a:rPr lang="en-IN" sz="1100" b="0" i="0" u="none" strike="noStrike" dirty="0">
                          <a:solidFill>
                            <a:srgbClr val="000000"/>
                          </a:solidFill>
                          <a:effectLst/>
                          <a:latin typeface="Calibri" panose="020F0502020204030204" pitchFamily="34" charset="0"/>
                        </a:rPr>
                        <a:t>RALLA ANANTHAPURAM</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44</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 xmlns:a16="http://schemas.microsoft.com/office/drawing/2014/main" val="10010"/>
                  </a:ext>
                </a:extLst>
              </a:tr>
              <a:tr h="85019">
                <a:tc>
                  <a:txBody>
                    <a:bodyPr/>
                    <a:lstStyle/>
                    <a:p>
                      <a:pPr algn="l" fontAlgn="b"/>
                      <a:r>
                        <a:rPr lang="en-IN" sz="1100" b="0" i="0" u="none" strike="noStrike" dirty="0">
                          <a:solidFill>
                            <a:srgbClr val="000000"/>
                          </a:solidFill>
                          <a:effectLst/>
                          <a:latin typeface="Calibri" panose="020F0502020204030204" pitchFamily="34" charset="0"/>
                        </a:rPr>
                        <a:t>RAMPURAM</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63</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38</a:t>
                      </a:r>
                    </a:p>
                  </a:txBody>
                  <a:tcPr marL="9525" marR="9525" marT="9525" marB="0" anchor="b"/>
                </a:tc>
                <a:extLst>
                  <a:ext uri="{0D108BD9-81ED-4DB2-BD59-A6C34878D82A}">
                    <a16:rowId xmlns="" xmlns:a16="http://schemas.microsoft.com/office/drawing/2014/main" val="10011"/>
                  </a:ext>
                </a:extLst>
              </a:tr>
              <a:tr h="85019">
                <a:tc>
                  <a:txBody>
                    <a:bodyPr/>
                    <a:lstStyle/>
                    <a:p>
                      <a:pPr algn="l" fontAlgn="b"/>
                      <a:r>
                        <a:rPr lang="en-IN" sz="1100" b="0" i="0" u="none" strike="noStrike" dirty="0">
                          <a:solidFill>
                            <a:srgbClr val="000000"/>
                          </a:solidFill>
                          <a:effectLst/>
                          <a:latin typeface="Calibri" panose="020F0502020204030204" pitchFamily="34" charset="0"/>
                        </a:rPr>
                        <a:t>TIMMAPURAM</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22</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ctr" fontAlgn="b"/>
                      <a:r>
                        <a:rPr lang="en-IN" sz="1100" b="0" i="0" u="none" strike="noStrike" dirty="0">
                          <a:solidFill>
                            <a:srgbClr val="000000"/>
                          </a:solidFill>
                          <a:effectLst/>
                          <a:latin typeface="Calibri" panose="020F0502020204030204" pitchFamily="34" charset="0"/>
                        </a:rPr>
                        <a:t>72</a:t>
                      </a:r>
                    </a:p>
                  </a:txBody>
                  <a:tcPr marL="9525" marR="9525" marT="9525" marB="0" anchor="b"/>
                </a:tc>
                <a:extLst>
                  <a:ext uri="{0D108BD9-81ED-4DB2-BD59-A6C34878D82A}">
                    <a16:rowId xmlns="" xmlns:a16="http://schemas.microsoft.com/office/drawing/2014/main" val="10012"/>
                  </a:ext>
                </a:extLst>
              </a:tr>
            </a:tbl>
          </a:graphicData>
        </a:graphic>
      </p:graphicFrame>
      <p:graphicFrame>
        <p:nvGraphicFramePr>
          <p:cNvPr id="13" name="Chart 12">
            <a:extLst>
              <a:ext uri="{FF2B5EF4-FFF2-40B4-BE49-F238E27FC236}">
                <a16:creationId xmlns="" xmlns:a16="http://schemas.microsoft.com/office/drawing/2014/main" id="{45F24A06-E7B0-4A7E-B681-BC957720C971}"/>
              </a:ext>
            </a:extLst>
          </p:cNvPr>
          <p:cNvGraphicFramePr/>
          <p:nvPr>
            <p:extLst>
              <p:ext uri="{D42A27DB-BD31-4B8C-83A1-F6EECF244321}">
                <p14:modId xmlns:p14="http://schemas.microsoft.com/office/powerpoint/2010/main" xmlns="" val="477253783"/>
              </p:ext>
            </p:extLst>
          </p:nvPr>
        </p:nvGraphicFramePr>
        <p:xfrm>
          <a:off x="658124" y="3720757"/>
          <a:ext cx="3934390" cy="27182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 xmlns:a16="http://schemas.microsoft.com/office/drawing/2014/main" id="{7162982B-130F-40BB-8017-EE72DC543F31}"/>
              </a:ext>
            </a:extLst>
          </p:cNvPr>
          <p:cNvGraphicFramePr/>
          <p:nvPr>
            <p:extLst>
              <p:ext uri="{D42A27DB-BD31-4B8C-83A1-F6EECF244321}">
                <p14:modId xmlns:p14="http://schemas.microsoft.com/office/powerpoint/2010/main" xmlns="" val="1908276495"/>
              </p:ext>
            </p:extLst>
          </p:nvPr>
        </p:nvGraphicFramePr>
        <p:xfrm>
          <a:off x="5162732" y="854514"/>
          <a:ext cx="4124176" cy="2749451"/>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6444208" y="751989"/>
            <a:ext cx="2404484" cy="246221"/>
          </a:xfrm>
          <a:prstGeom prst="rect">
            <a:avLst/>
          </a:prstGeom>
        </p:spPr>
        <p:txBody>
          <a:bodyPr wrap="square" lIns="0" tIns="0" rIns="0" bIns="0" rtlCol="0">
            <a:spAutoFit/>
          </a:bodyPr>
          <a:lstStyle/>
          <a:p>
            <a:r>
              <a:rPr lang="en-US" sz="1600" dirty="0"/>
              <a:t>Pension</a:t>
            </a:r>
            <a:endParaRPr lang="en-IN" sz="1600" dirty="0" err="1"/>
          </a:p>
        </p:txBody>
      </p:sp>
      <p:graphicFrame>
        <p:nvGraphicFramePr>
          <p:cNvPr id="20" name="Chart 19">
            <a:extLst>
              <a:ext uri="{FF2B5EF4-FFF2-40B4-BE49-F238E27FC236}">
                <a16:creationId xmlns="" xmlns:a16="http://schemas.microsoft.com/office/drawing/2014/main" id="{2FC09B9A-4F78-4C56-8BF9-894F7E5E5EAD}"/>
              </a:ext>
            </a:extLst>
          </p:cNvPr>
          <p:cNvGraphicFramePr/>
          <p:nvPr>
            <p:extLst>
              <p:ext uri="{D42A27DB-BD31-4B8C-83A1-F6EECF244321}">
                <p14:modId xmlns:p14="http://schemas.microsoft.com/office/powerpoint/2010/main" xmlns="" val="612957804"/>
              </p:ext>
            </p:extLst>
          </p:nvPr>
        </p:nvGraphicFramePr>
        <p:xfrm>
          <a:off x="5058412" y="3489160"/>
          <a:ext cx="4124176" cy="3357405"/>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p:nvSpPr>
        <p:spPr>
          <a:xfrm>
            <a:off x="5940722" y="3643314"/>
            <a:ext cx="2560368" cy="246221"/>
          </a:xfrm>
          <a:prstGeom prst="rect">
            <a:avLst/>
          </a:prstGeom>
        </p:spPr>
        <p:txBody>
          <a:bodyPr wrap="square" lIns="0" tIns="0" rIns="0" bIns="0" rtlCol="0">
            <a:spAutoFit/>
          </a:bodyPr>
          <a:lstStyle/>
          <a:p>
            <a:r>
              <a:rPr lang="en-US" sz="1600" dirty="0"/>
              <a:t>Types of Pension</a:t>
            </a:r>
            <a:endParaRPr lang="en-IN" sz="1600" dirty="0" err="1"/>
          </a:p>
        </p:txBody>
      </p:sp>
    </p:spTree>
    <p:extLst>
      <p:ext uri="{BB962C8B-B14F-4D97-AF65-F5344CB8AC3E}">
        <p14:creationId xmlns:p14="http://schemas.microsoft.com/office/powerpoint/2010/main" xmlns="" val="26431771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34</a:t>
            </a:fld>
            <a:endParaRPr lang="en-US" altLang="en-US"/>
          </a:p>
        </p:txBody>
      </p:sp>
      <p:sp>
        <p:nvSpPr>
          <p:cNvPr id="6" name="Title 1"/>
          <p:cNvSpPr>
            <a:spLocks noGrp="1"/>
          </p:cNvSpPr>
          <p:nvPr>
            <p:ph type="title"/>
          </p:nvPr>
        </p:nvSpPr>
        <p:spPr bwMode="auto">
          <a:xfrm>
            <a:off x="295308" y="242808"/>
            <a:ext cx="8991600" cy="369332"/>
          </a:xfrm>
          <a:noFill/>
          <a:ln>
            <a:miter lim="800000"/>
          </a:ln>
        </p:spPr>
        <p:txBody>
          <a:bodyPr vert="horz" numCol="1" compatLnSpc="1"/>
          <a:lstStyle/>
          <a:p>
            <a:r>
              <a:rPr lang="en-US" altLang="en-US" sz="2400" dirty="0"/>
              <a:t>DEMOGRAPHIC ANALYSIS &amp; PROJECTIONS</a:t>
            </a:r>
            <a:endParaRPr lang="en-IN" altLang="en-US" sz="2400" dirty="0"/>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graphicFrame>
        <p:nvGraphicFramePr>
          <p:cNvPr id="2" name="Table 1"/>
          <p:cNvGraphicFramePr>
            <a:graphicFrameLocks noGrp="1"/>
          </p:cNvGraphicFramePr>
          <p:nvPr>
            <p:extLst>
              <p:ext uri="{D42A27DB-BD31-4B8C-83A1-F6EECF244321}">
                <p14:modId xmlns:p14="http://schemas.microsoft.com/office/powerpoint/2010/main" xmlns="" val="3344674020"/>
              </p:ext>
            </p:extLst>
          </p:nvPr>
        </p:nvGraphicFramePr>
        <p:xfrm>
          <a:off x="191186" y="1124744"/>
          <a:ext cx="8693800" cy="5040555"/>
        </p:xfrm>
        <a:graphic>
          <a:graphicData uri="http://schemas.openxmlformats.org/drawingml/2006/table">
            <a:tbl>
              <a:tblPr>
                <a:tableStyleId>{BC89EF96-8CEA-46FF-86C4-4CE0E7609802}</a:tableStyleId>
              </a:tblPr>
              <a:tblGrid>
                <a:gridCol w="1568157">
                  <a:extLst>
                    <a:ext uri="{9D8B030D-6E8A-4147-A177-3AD203B41FA5}">
                      <a16:colId xmlns="" xmlns:a16="http://schemas.microsoft.com/office/drawing/2014/main" val="20000"/>
                    </a:ext>
                  </a:extLst>
                </a:gridCol>
                <a:gridCol w="584904">
                  <a:extLst>
                    <a:ext uri="{9D8B030D-6E8A-4147-A177-3AD203B41FA5}">
                      <a16:colId xmlns="" xmlns:a16="http://schemas.microsoft.com/office/drawing/2014/main" val="20001"/>
                    </a:ext>
                  </a:extLst>
                </a:gridCol>
                <a:gridCol w="588907">
                  <a:extLst>
                    <a:ext uri="{9D8B030D-6E8A-4147-A177-3AD203B41FA5}">
                      <a16:colId xmlns="" xmlns:a16="http://schemas.microsoft.com/office/drawing/2014/main" val="20002"/>
                    </a:ext>
                  </a:extLst>
                </a:gridCol>
                <a:gridCol w="588907">
                  <a:extLst>
                    <a:ext uri="{9D8B030D-6E8A-4147-A177-3AD203B41FA5}">
                      <a16:colId xmlns="" xmlns:a16="http://schemas.microsoft.com/office/drawing/2014/main" val="20003"/>
                    </a:ext>
                  </a:extLst>
                </a:gridCol>
                <a:gridCol w="939075">
                  <a:extLst>
                    <a:ext uri="{9D8B030D-6E8A-4147-A177-3AD203B41FA5}">
                      <a16:colId xmlns="" xmlns:a16="http://schemas.microsoft.com/office/drawing/2014/main" val="20004"/>
                    </a:ext>
                  </a:extLst>
                </a:gridCol>
                <a:gridCol w="588907">
                  <a:extLst>
                    <a:ext uri="{9D8B030D-6E8A-4147-A177-3AD203B41FA5}">
                      <a16:colId xmlns="" xmlns:a16="http://schemas.microsoft.com/office/drawing/2014/main" val="20005"/>
                    </a:ext>
                  </a:extLst>
                </a:gridCol>
                <a:gridCol w="588907">
                  <a:extLst>
                    <a:ext uri="{9D8B030D-6E8A-4147-A177-3AD203B41FA5}">
                      <a16:colId xmlns="" xmlns:a16="http://schemas.microsoft.com/office/drawing/2014/main" val="20006"/>
                    </a:ext>
                  </a:extLst>
                </a:gridCol>
                <a:gridCol w="588907">
                  <a:extLst>
                    <a:ext uri="{9D8B030D-6E8A-4147-A177-3AD203B41FA5}">
                      <a16:colId xmlns="" xmlns:a16="http://schemas.microsoft.com/office/drawing/2014/main" val="20007"/>
                    </a:ext>
                  </a:extLst>
                </a:gridCol>
                <a:gridCol w="890408">
                  <a:extLst>
                    <a:ext uri="{9D8B030D-6E8A-4147-A177-3AD203B41FA5}">
                      <a16:colId xmlns="" xmlns:a16="http://schemas.microsoft.com/office/drawing/2014/main" val="20008"/>
                    </a:ext>
                  </a:extLst>
                </a:gridCol>
                <a:gridCol w="588907">
                  <a:extLst>
                    <a:ext uri="{9D8B030D-6E8A-4147-A177-3AD203B41FA5}">
                      <a16:colId xmlns="" xmlns:a16="http://schemas.microsoft.com/office/drawing/2014/main" val="20009"/>
                    </a:ext>
                  </a:extLst>
                </a:gridCol>
                <a:gridCol w="588907">
                  <a:extLst>
                    <a:ext uri="{9D8B030D-6E8A-4147-A177-3AD203B41FA5}">
                      <a16:colId xmlns="" xmlns:a16="http://schemas.microsoft.com/office/drawing/2014/main" val="20010"/>
                    </a:ext>
                  </a:extLst>
                </a:gridCol>
                <a:gridCol w="588907">
                  <a:extLst>
                    <a:ext uri="{9D8B030D-6E8A-4147-A177-3AD203B41FA5}">
                      <a16:colId xmlns="" xmlns:a16="http://schemas.microsoft.com/office/drawing/2014/main" val="20011"/>
                    </a:ext>
                  </a:extLst>
                </a:gridCol>
              </a:tblGrid>
              <a:tr h="237993">
                <a:tc rowSpan="2">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Gram Panchayat</a:t>
                      </a:r>
                    </a:p>
                  </a:txBody>
                  <a:tcPr marL="9525" marR="9525" marT="9525" marB="0"/>
                </a:tc>
                <a:tc rowSpan="2">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1991</a:t>
                      </a:r>
                    </a:p>
                  </a:txBody>
                  <a:tcPr marL="9525" marR="9525" marT="9525" marB="0"/>
                </a:tc>
                <a:tc rowSpan="2">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2001</a:t>
                      </a:r>
                    </a:p>
                  </a:txBody>
                  <a:tcPr marL="9525" marR="9525" marT="9525" marB="0"/>
                </a:tc>
                <a:tc rowSpan="2">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2011</a:t>
                      </a:r>
                    </a:p>
                  </a:txBody>
                  <a:tcPr marL="9525" marR="9525" marT="9525" marB="0"/>
                </a:tc>
                <a:tc gridSpan="4">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Linear Projection</a:t>
                      </a:r>
                    </a:p>
                  </a:txBody>
                  <a:tcPr marL="9525" marR="9525" marT="9525" marB="0"/>
                </a:tc>
                <a:tc hMerge="1">
                  <a:txBody>
                    <a:bodyPr/>
                    <a:lstStyle/>
                    <a:p>
                      <a:endParaRPr lang="en-IN"/>
                    </a:p>
                  </a:txBody>
                  <a:tcPr/>
                </a:tc>
                <a:tc hMerge="1">
                  <a:txBody>
                    <a:bodyPr/>
                    <a:lstStyle/>
                    <a:p>
                      <a:endParaRPr lang="en-IN"/>
                    </a:p>
                  </a:txBody>
                  <a:tcPr/>
                </a:tc>
                <a:tc hMerge="1">
                  <a:txBody>
                    <a:bodyPr/>
                    <a:lstStyle/>
                    <a:p>
                      <a:endParaRPr lang="en-IN"/>
                    </a:p>
                  </a:txBody>
                  <a:tcPr/>
                </a:tc>
                <a:tc gridSpan="4">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Geometric</a:t>
                      </a:r>
                      <a:r>
                        <a:rPr lang="en-IN" sz="1400" b="1" u="none" strike="noStrike" kern="1200" baseline="0" dirty="0">
                          <a:solidFill>
                            <a:schemeClr val="tx1"/>
                          </a:solidFill>
                          <a:effectLst/>
                          <a:latin typeface="+mn-lt"/>
                          <a:ea typeface="+mn-ea"/>
                          <a:cs typeface="+mn-cs"/>
                        </a:rPr>
                        <a:t> Projection</a:t>
                      </a:r>
                      <a:endParaRPr lang="en-IN" sz="1400" b="1" u="none" strike="noStrike" kern="1200" dirty="0">
                        <a:solidFill>
                          <a:schemeClr val="tx1"/>
                        </a:solidFill>
                        <a:effectLst/>
                        <a:latin typeface="+mn-lt"/>
                        <a:ea typeface="+mn-ea"/>
                        <a:cs typeface="+mn-cs"/>
                      </a:endParaRPr>
                    </a:p>
                  </a:txBody>
                  <a:tcPr marL="9525" marR="9525" marT="9525" marB="0"/>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 xmlns:a16="http://schemas.microsoft.com/office/drawing/2014/main" val="10000"/>
                  </a:ext>
                </a:extLst>
              </a:tr>
              <a:tr h="465815">
                <a:tc vMerge="1">
                  <a:txBody>
                    <a:bodyPr/>
                    <a:lstStyle/>
                    <a:p>
                      <a:pPr marL="0" algn="ctr" defTabSz="913765" rtl="0" eaLnBrk="1" fontAlgn="b" latinLnBrk="0" hangingPunct="1"/>
                      <a:endParaRPr lang="en-IN" sz="1400" b="1" u="none" strike="noStrike" kern="1200" dirty="0">
                        <a:solidFill>
                          <a:schemeClr val="tx1"/>
                        </a:solidFill>
                        <a:effectLst/>
                        <a:latin typeface="+mn-lt"/>
                        <a:ea typeface="+mn-ea"/>
                        <a:cs typeface="+mn-cs"/>
                      </a:endParaRPr>
                    </a:p>
                  </a:txBody>
                  <a:tcPr marL="9525" marR="9525" marT="9525" marB="0"/>
                </a:tc>
                <a:tc vMerge="1">
                  <a:txBody>
                    <a:bodyPr/>
                    <a:lstStyle/>
                    <a:p>
                      <a:pPr marL="0" algn="ctr" defTabSz="913765" rtl="0" eaLnBrk="1" fontAlgn="b" latinLnBrk="0" hangingPunct="1"/>
                      <a:endParaRPr lang="en-IN" sz="1400" b="1" u="none" strike="noStrike" kern="1200" dirty="0">
                        <a:solidFill>
                          <a:schemeClr val="tx1"/>
                        </a:solidFill>
                        <a:effectLst/>
                        <a:latin typeface="+mn-lt"/>
                        <a:ea typeface="+mn-ea"/>
                        <a:cs typeface="+mn-cs"/>
                      </a:endParaRPr>
                    </a:p>
                  </a:txBody>
                  <a:tcPr marL="9525" marR="9525" marT="9525" marB="0"/>
                </a:tc>
                <a:tc vMerge="1">
                  <a:txBody>
                    <a:bodyPr/>
                    <a:lstStyle/>
                    <a:p>
                      <a:pPr marL="0" algn="ctr" defTabSz="913765" rtl="0" eaLnBrk="1" fontAlgn="b" latinLnBrk="0" hangingPunct="1"/>
                      <a:endParaRPr lang="en-IN" sz="1400" b="1" u="none" strike="noStrike" kern="1200" dirty="0">
                        <a:solidFill>
                          <a:schemeClr val="tx1"/>
                        </a:solidFill>
                        <a:effectLst/>
                        <a:latin typeface="+mn-lt"/>
                        <a:ea typeface="+mn-ea"/>
                        <a:cs typeface="+mn-cs"/>
                      </a:endParaRPr>
                    </a:p>
                  </a:txBody>
                  <a:tcPr marL="9525" marR="9525" marT="9525" marB="0"/>
                </a:tc>
                <a:tc vMerge="1">
                  <a:txBody>
                    <a:bodyPr/>
                    <a:lstStyle/>
                    <a:p>
                      <a:pPr marL="0" algn="ctr" defTabSz="913765" rtl="0" eaLnBrk="1" fontAlgn="b" latinLnBrk="0" hangingPunct="1"/>
                      <a:endParaRPr lang="en-IN" sz="1400" b="1" u="none" strike="noStrike" kern="1200" dirty="0">
                        <a:solidFill>
                          <a:schemeClr val="tx1"/>
                        </a:solidFill>
                        <a:effectLst/>
                        <a:latin typeface="+mn-lt"/>
                        <a:ea typeface="+mn-ea"/>
                        <a:cs typeface="+mn-cs"/>
                      </a:endParaRPr>
                    </a:p>
                  </a:txBody>
                  <a:tcPr marL="9525" marR="9525" marT="9525" marB="0"/>
                </a:tc>
                <a:tc>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GR</a:t>
                      </a:r>
                      <a:r>
                        <a:rPr lang="en-IN" sz="1400" b="1" u="none" strike="noStrike" kern="1200" baseline="0" dirty="0">
                          <a:solidFill>
                            <a:schemeClr val="tx1"/>
                          </a:solidFill>
                          <a:effectLst/>
                          <a:latin typeface="+mn-lt"/>
                          <a:ea typeface="+mn-ea"/>
                          <a:cs typeface="+mn-cs"/>
                        </a:rPr>
                        <a:t> 20</a:t>
                      </a:r>
                      <a:r>
                        <a:rPr lang="en-IN" sz="1400" b="1" u="none" strike="noStrike" kern="1200" dirty="0">
                          <a:solidFill>
                            <a:schemeClr val="tx1"/>
                          </a:solidFill>
                          <a:effectLst/>
                          <a:latin typeface="+mn-lt"/>
                          <a:ea typeface="+mn-ea"/>
                          <a:cs typeface="+mn-cs"/>
                        </a:rPr>
                        <a:t>01-2011</a:t>
                      </a:r>
                    </a:p>
                  </a:txBody>
                  <a:tcPr marL="9525" marR="9525" marT="9525" marB="0"/>
                </a:tc>
                <a:tc>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2021</a:t>
                      </a:r>
                    </a:p>
                  </a:txBody>
                  <a:tcPr marL="9525" marR="9525" marT="9525" marB="0"/>
                </a:tc>
                <a:tc>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2031</a:t>
                      </a:r>
                    </a:p>
                  </a:txBody>
                  <a:tcPr marL="9525" marR="9525" marT="9525" marB="0"/>
                </a:tc>
                <a:tc>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2041</a:t>
                      </a:r>
                    </a:p>
                  </a:txBody>
                  <a:tcPr marL="9525" marR="9525" marT="9525" marB="0">
                    <a:solidFill>
                      <a:srgbClr val="92D050"/>
                    </a:solidFill>
                  </a:tcPr>
                </a:tc>
                <a:tc>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GR</a:t>
                      </a:r>
                      <a:r>
                        <a:rPr lang="en-IN" sz="1400" b="1" u="none" strike="noStrike" kern="1200" baseline="0" dirty="0">
                          <a:solidFill>
                            <a:schemeClr val="tx1"/>
                          </a:solidFill>
                          <a:effectLst/>
                          <a:latin typeface="+mn-lt"/>
                          <a:ea typeface="+mn-ea"/>
                          <a:cs typeface="+mn-cs"/>
                        </a:rPr>
                        <a:t> 20</a:t>
                      </a:r>
                      <a:r>
                        <a:rPr lang="en-IN" sz="1400" b="1" u="none" strike="noStrike" kern="1200" dirty="0">
                          <a:solidFill>
                            <a:schemeClr val="tx1"/>
                          </a:solidFill>
                          <a:effectLst/>
                          <a:latin typeface="+mn-lt"/>
                          <a:ea typeface="+mn-ea"/>
                          <a:cs typeface="+mn-cs"/>
                        </a:rPr>
                        <a:t>01-2011</a:t>
                      </a:r>
                    </a:p>
                  </a:txBody>
                  <a:tcPr marL="9525" marR="9525" marT="9525" marB="0"/>
                </a:tc>
                <a:tc>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2021</a:t>
                      </a:r>
                    </a:p>
                  </a:txBody>
                  <a:tcPr marL="9525" marR="9525" marT="9525" marB="0"/>
                </a:tc>
                <a:tc>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2031</a:t>
                      </a:r>
                    </a:p>
                  </a:txBody>
                  <a:tcPr marL="9525" marR="9525" marT="9525" marB="0"/>
                </a:tc>
                <a:tc>
                  <a:txBody>
                    <a:bodyPr/>
                    <a:lstStyle/>
                    <a:p>
                      <a:pPr marL="0" algn="ctr" defTabSz="913765" rtl="0" eaLnBrk="1" fontAlgn="b" latinLnBrk="0" hangingPunct="1"/>
                      <a:r>
                        <a:rPr lang="en-IN" sz="1400" b="1" u="none" strike="noStrike" kern="1200" dirty="0">
                          <a:solidFill>
                            <a:schemeClr val="tx1"/>
                          </a:solidFill>
                          <a:effectLst/>
                          <a:latin typeface="+mn-lt"/>
                          <a:ea typeface="+mn-ea"/>
                          <a:cs typeface="+mn-cs"/>
                        </a:rPr>
                        <a:t>2041</a:t>
                      </a:r>
                    </a:p>
                  </a:txBody>
                  <a:tcPr marL="9525" marR="9525" marT="9525" marB="0">
                    <a:solidFill>
                      <a:srgbClr val="92D050"/>
                    </a:solidFill>
                  </a:tcPr>
                </a:tc>
                <a:extLst>
                  <a:ext uri="{0D108BD9-81ED-4DB2-BD59-A6C34878D82A}">
                    <a16:rowId xmlns="" xmlns:a16="http://schemas.microsoft.com/office/drawing/2014/main" val="10001"/>
                  </a:ext>
                </a:extLst>
              </a:tr>
              <a:tr h="327585">
                <a:tc>
                  <a:txBody>
                    <a:bodyPr/>
                    <a:lstStyle/>
                    <a:p>
                      <a:pPr marL="0" algn="l" defTabSz="913765" rtl="0" eaLnBrk="1" fontAlgn="b" latinLnBrk="0" hangingPunct="1"/>
                      <a:r>
                        <a:rPr lang="en-IN" sz="1400" b="1" u="none" strike="noStrike" kern="1200" dirty="0" err="1">
                          <a:solidFill>
                            <a:schemeClr val="tx1"/>
                          </a:solidFill>
                          <a:effectLst/>
                          <a:latin typeface="+mn-lt"/>
                          <a:ea typeface="+mn-ea"/>
                          <a:cs typeface="+mn-cs"/>
                        </a:rPr>
                        <a:t>Chennampalle</a:t>
                      </a:r>
                      <a:endParaRPr lang="en-IN" sz="14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1958</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2200</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2521</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0.15</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2889</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3257</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3625</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0.14</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2889</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3310</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3793</a:t>
                      </a:r>
                    </a:p>
                  </a:txBody>
                  <a:tcPr marL="9525" marR="9525" marT="9525" marB="0" anchor="b">
                    <a:solidFill>
                      <a:srgbClr val="92D050"/>
                    </a:solidFill>
                  </a:tcPr>
                </a:tc>
                <a:extLst>
                  <a:ext uri="{0D108BD9-81ED-4DB2-BD59-A6C34878D82A}">
                    <a16:rowId xmlns="" xmlns:a16="http://schemas.microsoft.com/office/drawing/2014/main" val="10002"/>
                  </a:ext>
                </a:extLst>
              </a:tr>
              <a:tr h="327585">
                <a:tc>
                  <a:txBody>
                    <a:bodyPr/>
                    <a:lstStyle/>
                    <a:p>
                      <a:pPr marL="0" algn="l" defTabSz="913765" rtl="0" eaLnBrk="1" fontAlgn="b" latinLnBrk="0" hangingPunct="1"/>
                      <a:r>
                        <a:rPr lang="en-IN" sz="1400" b="1" u="none" strike="noStrike" kern="1200" dirty="0" err="1">
                          <a:solidFill>
                            <a:schemeClr val="tx1"/>
                          </a:solidFill>
                          <a:effectLst/>
                          <a:latin typeface="+mn-lt"/>
                          <a:ea typeface="+mn-ea"/>
                          <a:cs typeface="+mn-cs"/>
                        </a:rPr>
                        <a:t>Gulyam</a:t>
                      </a:r>
                      <a:endParaRPr lang="en-IN" sz="14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599</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755</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909</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0.20</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1094</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1280</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1465</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0.19</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1094</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1318</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1586</a:t>
                      </a:r>
                    </a:p>
                  </a:txBody>
                  <a:tcPr marL="9525" marR="9525" marT="9525" marB="0" anchor="b">
                    <a:solidFill>
                      <a:srgbClr val="92D050"/>
                    </a:solidFill>
                  </a:tcPr>
                </a:tc>
                <a:extLst>
                  <a:ext uri="{0D108BD9-81ED-4DB2-BD59-A6C34878D82A}">
                    <a16:rowId xmlns="" xmlns:a16="http://schemas.microsoft.com/office/drawing/2014/main" val="10003"/>
                  </a:ext>
                </a:extLst>
              </a:tr>
              <a:tr h="267497">
                <a:tc>
                  <a:txBody>
                    <a:bodyPr/>
                    <a:lstStyle/>
                    <a:p>
                      <a:pPr marL="0" algn="l" defTabSz="913765" rtl="0" eaLnBrk="1" fontAlgn="b" latinLnBrk="0" hangingPunct="1"/>
                      <a:r>
                        <a:rPr lang="en-IN" sz="1400" b="1" u="none" strike="noStrike" kern="1200" dirty="0">
                          <a:solidFill>
                            <a:schemeClr val="tx1"/>
                          </a:solidFill>
                          <a:effectLst/>
                          <a:latin typeface="+mn-lt"/>
                          <a:ea typeface="+mn-ea"/>
                          <a:cs typeface="+mn-cs"/>
                        </a:rPr>
                        <a:t>Kambadur</a:t>
                      </a:r>
                    </a:p>
                  </a:txBody>
                  <a:tcPr marL="9525" marR="9525" marT="9525" marB="0" anchor="ctr"/>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11564</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13520</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15441</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0.14</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17635</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19829</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22023</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0.13</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17635</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20141</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23002</a:t>
                      </a:r>
                    </a:p>
                  </a:txBody>
                  <a:tcPr marL="9525" marR="9525" marT="9525" marB="0" anchor="b">
                    <a:solidFill>
                      <a:srgbClr val="92D050"/>
                    </a:solidFill>
                  </a:tcPr>
                </a:tc>
                <a:extLst>
                  <a:ext uri="{0D108BD9-81ED-4DB2-BD59-A6C34878D82A}">
                    <a16:rowId xmlns="" xmlns:a16="http://schemas.microsoft.com/office/drawing/2014/main" val="10004"/>
                  </a:ext>
                </a:extLst>
              </a:tr>
              <a:tr h="327585">
                <a:tc>
                  <a:txBody>
                    <a:bodyPr/>
                    <a:lstStyle/>
                    <a:p>
                      <a:pPr marL="0" algn="l" defTabSz="913765" rtl="0" eaLnBrk="1" fontAlgn="b" latinLnBrk="0" hangingPunct="1"/>
                      <a:r>
                        <a:rPr lang="en-IN" sz="1400" b="1" u="none" strike="noStrike" kern="1200" dirty="0" err="1">
                          <a:solidFill>
                            <a:schemeClr val="tx1"/>
                          </a:solidFill>
                          <a:effectLst/>
                          <a:latin typeface="+mn-lt"/>
                          <a:ea typeface="+mn-ea"/>
                          <a:cs typeface="+mn-cs"/>
                        </a:rPr>
                        <a:t>Karthanaparthi</a:t>
                      </a:r>
                      <a:endParaRPr lang="en-IN" sz="14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1773</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2240</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2459</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0.10</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2699</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2940</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3180</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0.09</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2699</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2963</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3253</a:t>
                      </a:r>
                    </a:p>
                  </a:txBody>
                  <a:tcPr marL="9525" marR="9525" marT="9525" marB="0" anchor="b">
                    <a:solidFill>
                      <a:srgbClr val="92D050"/>
                    </a:solidFill>
                  </a:tcPr>
                </a:tc>
                <a:extLst>
                  <a:ext uri="{0D108BD9-81ED-4DB2-BD59-A6C34878D82A}">
                    <a16:rowId xmlns="" xmlns:a16="http://schemas.microsoft.com/office/drawing/2014/main" val="10005"/>
                  </a:ext>
                </a:extLst>
              </a:tr>
              <a:tr h="327585">
                <a:tc>
                  <a:txBody>
                    <a:bodyPr/>
                    <a:lstStyle/>
                    <a:p>
                      <a:pPr marL="0" algn="l" defTabSz="913765" rtl="0" eaLnBrk="1" fontAlgn="b" latinLnBrk="0" hangingPunct="1"/>
                      <a:r>
                        <a:rPr lang="en-IN" sz="1400" b="1" u="none" strike="noStrike" kern="1200" dirty="0" err="1">
                          <a:solidFill>
                            <a:schemeClr val="tx1"/>
                          </a:solidFill>
                          <a:effectLst/>
                          <a:latin typeface="+mn-lt"/>
                          <a:ea typeface="+mn-ea"/>
                          <a:cs typeface="+mn-cs"/>
                        </a:rPr>
                        <a:t>Kurakulapalle</a:t>
                      </a:r>
                      <a:endParaRPr lang="en-IN" sz="14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2216</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2531</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2838</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0.12</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3182</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3526</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3871</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0.11</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3182</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3568</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4001</a:t>
                      </a:r>
                    </a:p>
                  </a:txBody>
                  <a:tcPr marL="9525" marR="9525" marT="9525" marB="0" anchor="b">
                    <a:solidFill>
                      <a:srgbClr val="92D050"/>
                    </a:solidFill>
                  </a:tcPr>
                </a:tc>
                <a:extLst>
                  <a:ext uri="{0D108BD9-81ED-4DB2-BD59-A6C34878D82A}">
                    <a16:rowId xmlns="" xmlns:a16="http://schemas.microsoft.com/office/drawing/2014/main" val="10006"/>
                  </a:ext>
                </a:extLst>
              </a:tr>
              <a:tr h="327585">
                <a:tc>
                  <a:txBody>
                    <a:bodyPr/>
                    <a:lstStyle/>
                    <a:p>
                      <a:pPr marL="0" algn="l" defTabSz="913765" rtl="0" eaLnBrk="1" fontAlgn="b" latinLnBrk="0" hangingPunct="1"/>
                      <a:r>
                        <a:rPr lang="en-IN" sz="1400" b="1" u="none" strike="noStrike" kern="1200" dirty="0" err="1">
                          <a:solidFill>
                            <a:schemeClr val="tx1"/>
                          </a:solidFill>
                          <a:effectLst/>
                          <a:latin typeface="+mn-lt"/>
                          <a:ea typeface="+mn-ea"/>
                          <a:cs typeface="+mn-cs"/>
                        </a:rPr>
                        <a:t>Mulakanur</a:t>
                      </a:r>
                      <a:endParaRPr lang="en-IN" sz="14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3944</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4874</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5622</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0.15</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6485</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7348</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8210</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0.14</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6485</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7480</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8628</a:t>
                      </a:r>
                    </a:p>
                  </a:txBody>
                  <a:tcPr marL="9525" marR="9525" marT="9525" marB="0" anchor="b">
                    <a:solidFill>
                      <a:srgbClr val="92D050"/>
                    </a:solidFill>
                  </a:tcPr>
                </a:tc>
                <a:extLst>
                  <a:ext uri="{0D108BD9-81ED-4DB2-BD59-A6C34878D82A}">
                    <a16:rowId xmlns="" xmlns:a16="http://schemas.microsoft.com/office/drawing/2014/main" val="10007"/>
                  </a:ext>
                </a:extLst>
              </a:tr>
              <a:tr h="327585">
                <a:tc>
                  <a:txBody>
                    <a:bodyPr/>
                    <a:lstStyle/>
                    <a:p>
                      <a:pPr marL="0" algn="l" defTabSz="913765" rtl="0" eaLnBrk="1" fontAlgn="b" latinLnBrk="0" hangingPunct="1"/>
                      <a:r>
                        <a:rPr lang="en-IN" sz="1400" b="1" u="none" strike="noStrike" kern="1200" dirty="0" err="1">
                          <a:solidFill>
                            <a:schemeClr val="tx1"/>
                          </a:solidFill>
                          <a:effectLst/>
                          <a:latin typeface="+mn-lt"/>
                          <a:ea typeface="+mn-ea"/>
                          <a:cs typeface="+mn-cs"/>
                        </a:rPr>
                        <a:t>Nuthimadugu</a:t>
                      </a:r>
                      <a:endParaRPr lang="en-IN" sz="14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3202</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3836</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3897</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0.02</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3959</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4021</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4083</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0.02</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3959</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4022</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4086</a:t>
                      </a:r>
                    </a:p>
                  </a:txBody>
                  <a:tcPr marL="9525" marR="9525" marT="9525" marB="0" anchor="b">
                    <a:solidFill>
                      <a:srgbClr val="92D050"/>
                    </a:solidFill>
                  </a:tcPr>
                </a:tc>
                <a:extLst>
                  <a:ext uri="{0D108BD9-81ED-4DB2-BD59-A6C34878D82A}">
                    <a16:rowId xmlns="" xmlns:a16="http://schemas.microsoft.com/office/drawing/2014/main" val="10008"/>
                  </a:ext>
                </a:extLst>
              </a:tr>
              <a:tr h="327585">
                <a:tc>
                  <a:txBody>
                    <a:bodyPr/>
                    <a:lstStyle/>
                    <a:p>
                      <a:pPr marL="0" algn="l" defTabSz="913765" rtl="0" eaLnBrk="1" fontAlgn="b" latinLnBrk="0" hangingPunct="1"/>
                      <a:r>
                        <a:rPr lang="en-IN" sz="1400" b="1" u="none" strike="noStrike" kern="1200" dirty="0" err="1">
                          <a:solidFill>
                            <a:schemeClr val="tx1"/>
                          </a:solidFill>
                          <a:effectLst/>
                          <a:latin typeface="+mn-lt"/>
                          <a:ea typeface="+mn-ea"/>
                          <a:cs typeface="+mn-cs"/>
                        </a:rPr>
                        <a:t>Pallur</a:t>
                      </a:r>
                      <a:endParaRPr lang="en-IN" sz="14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4813</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5418</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5877</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0.08</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6375</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6873</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7371</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0.08</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6375</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6915</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7501</a:t>
                      </a:r>
                    </a:p>
                  </a:txBody>
                  <a:tcPr marL="9525" marR="9525" marT="9525" marB="0" anchor="b">
                    <a:solidFill>
                      <a:srgbClr val="92D050"/>
                    </a:solidFill>
                  </a:tcPr>
                </a:tc>
                <a:extLst>
                  <a:ext uri="{0D108BD9-81ED-4DB2-BD59-A6C34878D82A}">
                    <a16:rowId xmlns="" xmlns:a16="http://schemas.microsoft.com/office/drawing/2014/main" val="10009"/>
                  </a:ext>
                </a:extLst>
              </a:tr>
              <a:tr h="465815">
                <a:tc>
                  <a:txBody>
                    <a:bodyPr/>
                    <a:lstStyle/>
                    <a:p>
                      <a:pPr marL="0" algn="l" defTabSz="913765" rtl="0" eaLnBrk="1" fontAlgn="b" latinLnBrk="0" hangingPunct="1"/>
                      <a:r>
                        <a:rPr lang="en-IN" sz="1400" b="1" u="none" strike="noStrike" kern="1200" dirty="0" err="1">
                          <a:solidFill>
                            <a:schemeClr val="tx1"/>
                          </a:solidFill>
                          <a:effectLst/>
                          <a:latin typeface="+mn-lt"/>
                          <a:ea typeface="+mn-ea"/>
                          <a:cs typeface="+mn-cs"/>
                        </a:rPr>
                        <a:t>Ralla</a:t>
                      </a:r>
                      <a:r>
                        <a:rPr lang="en-IN" sz="1400" b="1" u="none" strike="noStrike" kern="1200" dirty="0">
                          <a:solidFill>
                            <a:schemeClr val="tx1"/>
                          </a:solidFill>
                          <a:effectLst/>
                          <a:latin typeface="+mn-lt"/>
                          <a:ea typeface="+mn-ea"/>
                          <a:cs typeface="+mn-cs"/>
                        </a:rPr>
                        <a:t> </a:t>
                      </a:r>
                      <a:r>
                        <a:rPr lang="en-IN" sz="1400" b="1" u="none" strike="noStrike" kern="1200" dirty="0" err="1">
                          <a:solidFill>
                            <a:schemeClr val="tx1"/>
                          </a:solidFill>
                          <a:effectLst/>
                          <a:latin typeface="+mn-lt"/>
                          <a:ea typeface="+mn-ea"/>
                          <a:cs typeface="+mn-cs"/>
                        </a:rPr>
                        <a:t>Anantapuram</a:t>
                      </a:r>
                      <a:endParaRPr lang="en-IN" sz="14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1528</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1838</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2147</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0.17</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2508</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2869</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3230</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0.16</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2508</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2930</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3422</a:t>
                      </a:r>
                    </a:p>
                  </a:txBody>
                  <a:tcPr marL="9525" marR="9525" marT="9525" marB="0" anchor="b">
                    <a:solidFill>
                      <a:srgbClr val="92D050"/>
                    </a:solidFill>
                  </a:tcPr>
                </a:tc>
                <a:extLst>
                  <a:ext uri="{0D108BD9-81ED-4DB2-BD59-A6C34878D82A}">
                    <a16:rowId xmlns="" xmlns:a16="http://schemas.microsoft.com/office/drawing/2014/main" val="10010"/>
                  </a:ext>
                </a:extLst>
              </a:tr>
              <a:tr h="327585">
                <a:tc>
                  <a:txBody>
                    <a:bodyPr/>
                    <a:lstStyle/>
                    <a:p>
                      <a:pPr marL="0" algn="l" defTabSz="913765" rtl="0" eaLnBrk="1" fontAlgn="b" latinLnBrk="0" hangingPunct="1"/>
                      <a:r>
                        <a:rPr lang="en-IN" sz="1400" b="1" u="none" strike="noStrike" kern="1200" dirty="0" err="1">
                          <a:solidFill>
                            <a:schemeClr val="tx1"/>
                          </a:solidFill>
                          <a:effectLst/>
                          <a:latin typeface="+mn-lt"/>
                          <a:ea typeface="+mn-ea"/>
                          <a:cs typeface="+mn-cs"/>
                        </a:rPr>
                        <a:t>Rallapalle</a:t>
                      </a:r>
                      <a:endParaRPr lang="en-IN" sz="14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851</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1192</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1283</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0.08</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1381</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1479</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1577</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0.07</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1381</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1486</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1600</a:t>
                      </a:r>
                    </a:p>
                  </a:txBody>
                  <a:tcPr marL="9525" marR="9525" marT="9525" marB="0" anchor="b">
                    <a:solidFill>
                      <a:srgbClr val="92D050"/>
                    </a:solidFill>
                  </a:tcPr>
                </a:tc>
                <a:extLst>
                  <a:ext uri="{0D108BD9-81ED-4DB2-BD59-A6C34878D82A}">
                    <a16:rowId xmlns="" xmlns:a16="http://schemas.microsoft.com/office/drawing/2014/main" val="10011"/>
                  </a:ext>
                </a:extLst>
              </a:tr>
              <a:tr h="327585">
                <a:tc>
                  <a:txBody>
                    <a:bodyPr/>
                    <a:lstStyle/>
                    <a:p>
                      <a:pPr marL="0" algn="l" defTabSz="913765" rtl="0" eaLnBrk="1" fontAlgn="b" latinLnBrk="0" hangingPunct="1"/>
                      <a:r>
                        <a:rPr lang="en-IN" sz="1400" b="1" u="none" strike="noStrike" kern="1200" dirty="0" err="1">
                          <a:solidFill>
                            <a:schemeClr val="tx1"/>
                          </a:solidFill>
                          <a:effectLst/>
                          <a:latin typeface="+mn-lt"/>
                          <a:ea typeface="+mn-ea"/>
                          <a:cs typeface="+mn-cs"/>
                        </a:rPr>
                        <a:t>Ramapuram</a:t>
                      </a:r>
                      <a:endParaRPr lang="en-IN" sz="14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1532</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2067</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1972</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-0.05</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1881</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1791</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1700</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-0.05</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1881</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1795</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1712</a:t>
                      </a:r>
                    </a:p>
                  </a:txBody>
                  <a:tcPr marL="9525" marR="9525" marT="9525" marB="0" anchor="b">
                    <a:solidFill>
                      <a:srgbClr val="92D050"/>
                    </a:solidFill>
                  </a:tcPr>
                </a:tc>
                <a:extLst>
                  <a:ext uri="{0D108BD9-81ED-4DB2-BD59-A6C34878D82A}">
                    <a16:rowId xmlns="" xmlns:a16="http://schemas.microsoft.com/office/drawing/2014/main" val="10012"/>
                  </a:ext>
                </a:extLst>
              </a:tr>
              <a:tr h="327585">
                <a:tc>
                  <a:txBody>
                    <a:bodyPr/>
                    <a:lstStyle/>
                    <a:p>
                      <a:pPr marL="0" algn="l" defTabSz="913765" rtl="0" eaLnBrk="1" fontAlgn="b" latinLnBrk="0" hangingPunct="1"/>
                      <a:r>
                        <a:rPr lang="en-IN" sz="1400" b="1" u="none" strike="noStrike" kern="1200" dirty="0" err="1">
                          <a:solidFill>
                            <a:schemeClr val="tx1"/>
                          </a:solidFill>
                          <a:effectLst/>
                          <a:latin typeface="+mn-lt"/>
                          <a:ea typeface="+mn-ea"/>
                          <a:cs typeface="+mn-cs"/>
                        </a:rPr>
                        <a:t>Thimmapuram</a:t>
                      </a:r>
                      <a:endParaRPr lang="en-IN" sz="14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4692</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6269</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5833</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-0.07</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5427</a:t>
                      </a:r>
                    </a:p>
                  </a:txBody>
                  <a:tcPr marL="9525" marR="9525" marT="9525" marB="0" anchor="b"/>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5022</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4616</a:t>
                      </a:r>
                    </a:p>
                  </a:txBody>
                  <a:tcPr marL="9525" marR="9525" marT="9525" marB="0" anchor="b">
                    <a:solidFill>
                      <a:srgbClr val="92D050"/>
                    </a:solidFill>
                  </a:tcPr>
                </a:tc>
                <a:tc>
                  <a:txBody>
                    <a:bodyPr/>
                    <a:lstStyle/>
                    <a:p>
                      <a:pPr marL="0" algn="ctr" defTabSz="913765" rtl="0" eaLnBrk="1" fontAlgn="b" latinLnBrk="0" hangingPunct="1"/>
                      <a:r>
                        <a:rPr lang="en-IN" sz="1400" u="none" strike="noStrike" kern="1200">
                          <a:solidFill>
                            <a:schemeClr val="tx1"/>
                          </a:solidFill>
                          <a:effectLst/>
                          <a:latin typeface="+mn-lt"/>
                          <a:ea typeface="+mn-ea"/>
                          <a:cs typeface="+mn-cs"/>
                        </a:rPr>
                        <a:t>-0.07</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5427</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5050</a:t>
                      </a:r>
                    </a:p>
                  </a:txBody>
                  <a:tcPr marL="9525" marR="9525" marT="9525" marB="0" anchor="b"/>
                </a:tc>
                <a:tc>
                  <a:txBody>
                    <a:bodyPr/>
                    <a:lstStyle/>
                    <a:p>
                      <a:pPr marL="0" algn="ctr" defTabSz="913765" rtl="0" eaLnBrk="1" fontAlgn="b" latinLnBrk="0" hangingPunct="1"/>
                      <a:r>
                        <a:rPr lang="en-IN" sz="1400" u="none" strike="noStrike" kern="1200" dirty="0">
                          <a:solidFill>
                            <a:schemeClr val="tx1"/>
                          </a:solidFill>
                          <a:effectLst/>
                          <a:latin typeface="+mn-lt"/>
                          <a:ea typeface="+mn-ea"/>
                          <a:cs typeface="+mn-cs"/>
                        </a:rPr>
                        <a:t>4699</a:t>
                      </a:r>
                    </a:p>
                  </a:txBody>
                  <a:tcPr marL="9525" marR="9525" marT="9525" marB="0" anchor="b">
                    <a:solidFill>
                      <a:srgbClr val="92D050"/>
                    </a:solidFill>
                  </a:tcPr>
                </a:tc>
                <a:extLst>
                  <a:ext uri="{0D108BD9-81ED-4DB2-BD59-A6C34878D82A}">
                    <a16:rowId xmlns="" xmlns:a16="http://schemas.microsoft.com/office/drawing/2014/main" val="10013"/>
                  </a:ext>
                </a:extLst>
              </a:tr>
              <a:tr h="327585">
                <a:tc>
                  <a:txBody>
                    <a:bodyPr/>
                    <a:lstStyle/>
                    <a:p>
                      <a:pPr marL="0" algn="r" defTabSz="913765" rtl="0" eaLnBrk="1" fontAlgn="b" latinLnBrk="0" hangingPunct="1"/>
                      <a:r>
                        <a:rPr lang="en-IN" sz="1400" b="1" u="none" strike="noStrike" kern="1200" dirty="0">
                          <a:solidFill>
                            <a:schemeClr val="tx1"/>
                          </a:solidFill>
                          <a:effectLst/>
                          <a:latin typeface="+mn-lt"/>
                          <a:ea typeface="+mn-ea"/>
                          <a:cs typeface="+mn-cs"/>
                        </a:rPr>
                        <a:t>Total</a:t>
                      </a:r>
                    </a:p>
                  </a:txBody>
                  <a:tcPr marL="9525" marR="9525" marT="9525" marB="0" anchor="ctr"/>
                </a:tc>
                <a:tc>
                  <a:txBody>
                    <a:bodyPr/>
                    <a:lstStyle/>
                    <a:p>
                      <a:pPr marL="0" algn="ctr" defTabSz="913765" rtl="0" eaLnBrk="1" fontAlgn="b" latinLnBrk="0" hangingPunct="1"/>
                      <a:r>
                        <a:rPr lang="en-US" sz="1400" b="1" u="none" strike="noStrike" kern="1200" dirty="0">
                          <a:solidFill>
                            <a:schemeClr val="tx1"/>
                          </a:solidFill>
                          <a:effectLst/>
                          <a:latin typeface="+mn-lt"/>
                          <a:ea typeface="+mn-ea"/>
                          <a:cs typeface="+mn-cs"/>
                        </a:rPr>
                        <a:t>38672</a:t>
                      </a:r>
                    </a:p>
                  </a:txBody>
                  <a:tcPr marL="7620" marR="7620" marT="7620" marB="0" anchor="ctr"/>
                </a:tc>
                <a:tc>
                  <a:txBody>
                    <a:bodyPr/>
                    <a:lstStyle/>
                    <a:p>
                      <a:pPr marL="0" algn="ctr" defTabSz="913765" rtl="0" eaLnBrk="1" fontAlgn="b" latinLnBrk="0" hangingPunct="1"/>
                      <a:r>
                        <a:rPr lang="en-US" sz="1400" b="1" u="none" strike="noStrike" kern="1200" dirty="0">
                          <a:solidFill>
                            <a:schemeClr val="tx1"/>
                          </a:solidFill>
                          <a:effectLst/>
                          <a:latin typeface="+mn-lt"/>
                          <a:ea typeface="+mn-ea"/>
                          <a:cs typeface="+mn-cs"/>
                        </a:rPr>
                        <a:t>46740</a:t>
                      </a:r>
                    </a:p>
                  </a:txBody>
                  <a:tcPr marL="7620" marR="7620" marT="7620" marB="0" anchor="ctr"/>
                </a:tc>
                <a:tc>
                  <a:txBody>
                    <a:bodyPr/>
                    <a:lstStyle/>
                    <a:p>
                      <a:pPr marL="0" algn="ctr" defTabSz="913765" rtl="0" eaLnBrk="1" fontAlgn="b" latinLnBrk="0" hangingPunct="1"/>
                      <a:r>
                        <a:rPr lang="en-US" sz="1400" b="1" u="none" strike="noStrike" kern="1200" dirty="0">
                          <a:solidFill>
                            <a:schemeClr val="tx1"/>
                          </a:solidFill>
                          <a:effectLst/>
                          <a:latin typeface="+mn-lt"/>
                          <a:ea typeface="+mn-ea"/>
                          <a:cs typeface="+mn-cs"/>
                        </a:rPr>
                        <a:t>50799</a:t>
                      </a:r>
                    </a:p>
                  </a:txBody>
                  <a:tcPr marL="7620" marR="7620" marT="7620" marB="0" anchor="ctr"/>
                </a:tc>
                <a:tc>
                  <a:txBody>
                    <a:bodyPr/>
                    <a:lstStyle/>
                    <a:p>
                      <a:pPr marL="0" algn="ctr" defTabSz="913765" rtl="0" eaLnBrk="1" fontAlgn="b" latinLnBrk="0" hangingPunct="1"/>
                      <a:r>
                        <a:rPr lang="en-US" sz="1400" b="1" u="none" strike="noStrike" kern="1200" dirty="0">
                          <a:solidFill>
                            <a:schemeClr val="tx1"/>
                          </a:solidFill>
                          <a:effectLst/>
                          <a:latin typeface="+mn-lt"/>
                          <a:ea typeface="+mn-ea"/>
                          <a:cs typeface="+mn-cs"/>
                        </a:rPr>
                        <a:t>0.08</a:t>
                      </a:r>
                    </a:p>
                  </a:txBody>
                  <a:tcPr marL="7620" marR="7620" marT="7620" marB="0" anchor="ctr"/>
                </a:tc>
                <a:tc>
                  <a:txBody>
                    <a:bodyPr/>
                    <a:lstStyle/>
                    <a:p>
                      <a:pPr marL="0" algn="ctr" defTabSz="913765" rtl="0" eaLnBrk="1" fontAlgn="b" latinLnBrk="0" hangingPunct="1"/>
                      <a:r>
                        <a:rPr lang="en-US" sz="1400" b="1" u="none" strike="noStrike" kern="1200" dirty="0">
                          <a:solidFill>
                            <a:schemeClr val="tx1"/>
                          </a:solidFill>
                          <a:effectLst/>
                          <a:latin typeface="+mn-lt"/>
                          <a:ea typeface="+mn-ea"/>
                          <a:cs typeface="+mn-cs"/>
                        </a:rPr>
                        <a:t>55515</a:t>
                      </a:r>
                    </a:p>
                  </a:txBody>
                  <a:tcPr marL="7620" marR="7620" marT="7620" marB="0" anchor="ctr"/>
                </a:tc>
                <a:tc>
                  <a:txBody>
                    <a:bodyPr/>
                    <a:lstStyle/>
                    <a:p>
                      <a:pPr marL="0" algn="ctr" defTabSz="913765" rtl="0" eaLnBrk="1" fontAlgn="b" latinLnBrk="0" hangingPunct="1"/>
                      <a:r>
                        <a:rPr lang="en-US" sz="1400" b="1" u="none" strike="noStrike" kern="1200" dirty="0">
                          <a:solidFill>
                            <a:schemeClr val="tx1"/>
                          </a:solidFill>
                          <a:effectLst/>
                          <a:latin typeface="+mn-lt"/>
                          <a:ea typeface="+mn-ea"/>
                          <a:cs typeface="+mn-cs"/>
                        </a:rPr>
                        <a:t>60235</a:t>
                      </a:r>
                    </a:p>
                  </a:txBody>
                  <a:tcPr marL="7620" marR="7620" marT="7620" marB="0" anchor="ctr"/>
                </a:tc>
                <a:tc>
                  <a:txBody>
                    <a:bodyPr/>
                    <a:lstStyle/>
                    <a:p>
                      <a:pPr marL="0" algn="ctr" defTabSz="913765" rtl="0" eaLnBrk="1" fontAlgn="b" latinLnBrk="0" hangingPunct="1"/>
                      <a:r>
                        <a:rPr lang="en-US" sz="1400" b="1" u="none" strike="noStrike" kern="1200" dirty="0">
                          <a:solidFill>
                            <a:schemeClr val="tx1"/>
                          </a:solidFill>
                          <a:effectLst/>
                          <a:latin typeface="+mn-lt"/>
                          <a:ea typeface="+mn-ea"/>
                          <a:cs typeface="+mn-cs"/>
                        </a:rPr>
                        <a:t>64951</a:t>
                      </a:r>
                    </a:p>
                  </a:txBody>
                  <a:tcPr marL="7620" marR="7620" marT="7620" marB="0" anchor="ctr">
                    <a:solidFill>
                      <a:srgbClr val="92D050"/>
                    </a:solidFill>
                  </a:tcPr>
                </a:tc>
                <a:tc>
                  <a:txBody>
                    <a:bodyPr/>
                    <a:lstStyle/>
                    <a:p>
                      <a:pPr marL="0" marR="0" indent="0" algn="ctr" defTabSz="913765"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tx1"/>
                          </a:solidFill>
                          <a:effectLst/>
                          <a:latin typeface="+mn-lt"/>
                          <a:ea typeface="+mn-ea"/>
                          <a:cs typeface="+mn-cs"/>
                        </a:rPr>
                        <a:t>0.08</a:t>
                      </a:r>
                    </a:p>
                  </a:txBody>
                  <a:tcPr marL="9525" marR="9525" marT="9525" marB="0" anchor="ctr"/>
                </a:tc>
                <a:tc>
                  <a:txBody>
                    <a:bodyPr/>
                    <a:lstStyle/>
                    <a:p>
                      <a:pPr marL="0" algn="ctr" defTabSz="913765" rtl="0" eaLnBrk="1" fontAlgn="b" latinLnBrk="0" hangingPunct="1"/>
                      <a:r>
                        <a:rPr lang="en-US" sz="1400" b="1" u="none" strike="noStrike" kern="1200" dirty="0">
                          <a:solidFill>
                            <a:schemeClr val="tx1"/>
                          </a:solidFill>
                          <a:effectLst/>
                          <a:latin typeface="+mn-lt"/>
                          <a:ea typeface="+mn-ea"/>
                          <a:cs typeface="+mn-cs"/>
                        </a:rPr>
                        <a:t>55515</a:t>
                      </a:r>
                    </a:p>
                  </a:txBody>
                  <a:tcPr marL="7620" marR="7620" marT="7620" marB="0" anchor="ctr"/>
                </a:tc>
                <a:tc>
                  <a:txBody>
                    <a:bodyPr/>
                    <a:lstStyle/>
                    <a:p>
                      <a:pPr marL="0" algn="ctr" defTabSz="913765" rtl="0" eaLnBrk="1" fontAlgn="b" latinLnBrk="0" hangingPunct="1"/>
                      <a:r>
                        <a:rPr lang="en-US" sz="1400" b="1" u="none" strike="noStrike" kern="1200" dirty="0">
                          <a:solidFill>
                            <a:schemeClr val="tx1"/>
                          </a:solidFill>
                          <a:effectLst/>
                          <a:latin typeface="+mn-lt"/>
                          <a:ea typeface="+mn-ea"/>
                          <a:cs typeface="+mn-cs"/>
                        </a:rPr>
                        <a:t>60978</a:t>
                      </a:r>
                    </a:p>
                  </a:txBody>
                  <a:tcPr marL="7620" marR="7620" marT="7620" marB="0" anchor="ctr"/>
                </a:tc>
                <a:tc>
                  <a:txBody>
                    <a:bodyPr/>
                    <a:lstStyle/>
                    <a:p>
                      <a:pPr marL="0" algn="ctr" defTabSz="913765" rtl="0" eaLnBrk="1" fontAlgn="b" latinLnBrk="0" hangingPunct="1"/>
                      <a:r>
                        <a:rPr lang="en-US" sz="1400" b="1" u="none" strike="noStrike" kern="1200" dirty="0">
                          <a:solidFill>
                            <a:schemeClr val="tx1"/>
                          </a:solidFill>
                          <a:effectLst/>
                          <a:latin typeface="+mn-lt"/>
                          <a:ea typeface="+mn-ea"/>
                          <a:cs typeface="+mn-cs"/>
                        </a:rPr>
                        <a:t>67283</a:t>
                      </a:r>
                    </a:p>
                  </a:txBody>
                  <a:tcPr marL="7620" marR="7620" marT="7620" marB="0" anchor="ctr">
                    <a:solidFill>
                      <a:srgbClr val="92D050"/>
                    </a:solidFill>
                  </a:tcPr>
                </a:tc>
                <a:extLst>
                  <a:ext uri="{0D108BD9-81ED-4DB2-BD59-A6C34878D82A}">
                    <a16:rowId xmlns="" xmlns:a16="http://schemas.microsoft.com/office/drawing/2014/main" val="253481296"/>
                  </a:ext>
                </a:extLst>
              </a:tr>
            </a:tbl>
          </a:graphicData>
        </a:graphic>
      </p:graphicFrame>
      <p:sp>
        <p:nvSpPr>
          <p:cNvPr id="8" name="Text Box 13"/>
          <p:cNvSpPr txBox="1"/>
          <p:nvPr/>
        </p:nvSpPr>
        <p:spPr>
          <a:xfrm>
            <a:off x="93325" y="6428730"/>
            <a:ext cx="4277360" cy="461665"/>
          </a:xfrm>
          <a:prstGeom prst="rect">
            <a:avLst/>
          </a:prstGeom>
        </p:spPr>
        <p:txBody>
          <a:bodyPr wrap="square" lIns="0" tIns="0" rIns="0" bIns="0">
            <a:spAutoFit/>
          </a:bodyPr>
          <a:lstStyle/>
          <a:p>
            <a:r>
              <a:rPr lang="en-US" sz="1200" b="1" dirty="0">
                <a:sym typeface="+mn-ea"/>
              </a:rPr>
              <a:t>Source:  </a:t>
            </a:r>
            <a:r>
              <a:rPr lang="en-US" sz="1200" dirty="0">
                <a:sym typeface="+mn-ea"/>
              </a:rPr>
              <a:t>Census of India, 2011, 2001 &amp; 1991</a:t>
            </a:r>
            <a:endParaRPr lang="en-US" sz="1200" dirty="0"/>
          </a:p>
          <a:p>
            <a:endParaRPr lang="en-US" dirty="0" err="1"/>
          </a:p>
        </p:txBody>
      </p:sp>
      <p:sp>
        <p:nvSpPr>
          <p:cNvPr id="3" name="TextBox 2"/>
          <p:cNvSpPr txBox="1"/>
          <p:nvPr/>
        </p:nvSpPr>
        <p:spPr>
          <a:xfrm>
            <a:off x="191186" y="836712"/>
            <a:ext cx="8269246" cy="276999"/>
          </a:xfrm>
          <a:prstGeom prst="rect">
            <a:avLst/>
          </a:prstGeom>
        </p:spPr>
        <p:txBody>
          <a:bodyPr wrap="square" lIns="0" tIns="0" rIns="0" bIns="0" rtlCol="0">
            <a:spAutoFit/>
          </a:bodyPr>
          <a:lstStyle/>
          <a:p>
            <a:pPr algn="ctr"/>
            <a:r>
              <a:rPr lang="en-IN" dirty="0"/>
              <a:t>Linear and Geometric Projections of Population for </a:t>
            </a:r>
            <a:r>
              <a:rPr lang="en-IN" dirty="0" err="1"/>
              <a:t>Kambadur</a:t>
            </a:r>
            <a:r>
              <a:rPr lang="en-IN" dirty="0"/>
              <a:t> Cluster -2041</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35</a:t>
            </a:fld>
            <a:endParaRPr lang="en-US" altLang="en-US"/>
          </a:p>
        </p:txBody>
      </p:sp>
      <p:sp>
        <p:nvSpPr>
          <p:cNvPr id="6" name="Title 1"/>
          <p:cNvSpPr>
            <a:spLocks noGrp="1"/>
          </p:cNvSpPr>
          <p:nvPr>
            <p:ph type="title"/>
          </p:nvPr>
        </p:nvSpPr>
        <p:spPr bwMode="auto">
          <a:xfrm>
            <a:off x="295308" y="212031"/>
            <a:ext cx="8991600" cy="430887"/>
          </a:xfrm>
          <a:noFill/>
          <a:ln>
            <a:miter lim="800000"/>
          </a:ln>
        </p:spPr>
        <p:txBody>
          <a:bodyPr vert="horz" numCol="1" compatLnSpc="1"/>
          <a:lstStyle/>
          <a:p>
            <a:pPr algn="ctr"/>
            <a:r>
              <a:rPr lang="en-US" altLang="en-US" sz="2800" dirty="0"/>
              <a:t>Demographic Analysis &amp; Projections</a:t>
            </a:r>
            <a:endParaRPr lang="en-IN" altLang="en-US" sz="2800" dirty="0"/>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 Box 13"/>
          <p:cNvSpPr txBox="1"/>
          <p:nvPr/>
        </p:nvSpPr>
        <p:spPr>
          <a:xfrm>
            <a:off x="78616" y="6428730"/>
            <a:ext cx="4277360" cy="461665"/>
          </a:xfrm>
          <a:prstGeom prst="rect">
            <a:avLst/>
          </a:prstGeom>
        </p:spPr>
        <p:txBody>
          <a:bodyPr wrap="square" lIns="0" tIns="0" rIns="0" bIns="0">
            <a:spAutoFit/>
          </a:bodyPr>
          <a:lstStyle/>
          <a:p>
            <a:r>
              <a:rPr lang="en-US" sz="1200" b="1" dirty="0">
                <a:sym typeface="+mn-ea"/>
              </a:rPr>
              <a:t>Source:  </a:t>
            </a:r>
            <a:r>
              <a:rPr lang="en-US" sz="1200" dirty="0">
                <a:sym typeface="+mn-ea"/>
              </a:rPr>
              <a:t>Census of India, 2011, 2001 &amp; 1991</a:t>
            </a:r>
            <a:endParaRPr lang="en-US" sz="1200" dirty="0"/>
          </a:p>
          <a:p>
            <a:endParaRPr lang="en-US" dirty="0" err="1"/>
          </a:p>
        </p:txBody>
      </p:sp>
      <p:pic>
        <p:nvPicPr>
          <p:cNvPr id="9" name="Picture 8" descr="C:\Users\SADIQ\Desktop\DTCP\Aarku\Maps\Population Density kambadur.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7110" y="764704"/>
            <a:ext cx="4334659" cy="3051448"/>
          </a:xfrm>
          <a:prstGeom prst="rect">
            <a:avLst/>
          </a:prstGeom>
          <a:noFill/>
          <a:ln>
            <a:noFill/>
          </a:ln>
        </p:spPr>
      </p:pic>
      <p:graphicFrame>
        <p:nvGraphicFramePr>
          <p:cNvPr id="10" name="Chart 9"/>
          <p:cNvGraphicFramePr/>
          <p:nvPr>
            <p:extLst>
              <p:ext uri="{D42A27DB-BD31-4B8C-83A1-F6EECF244321}">
                <p14:modId xmlns:p14="http://schemas.microsoft.com/office/powerpoint/2010/main" xmlns="" val="795271847"/>
              </p:ext>
            </p:extLst>
          </p:nvPr>
        </p:nvGraphicFramePr>
        <p:xfrm>
          <a:off x="539552" y="3819997"/>
          <a:ext cx="7632848" cy="318262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572000" y="1124744"/>
            <a:ext cx="4140076" cy="1894749"/>
          </a:xfrm>
          <a:prstGeom prst="rect">
            <a:avLst/>
          </a:prstGeom>
        </p:spPr>
        <p:txBody>
          <a:bodyPr wrap="square" lIns="0" tIns="0" rIns="0" bIns="0" rtlCol="0">
            <a:spAutoFit/>
          </a:bodyPr>
          <a:lstStyle/>
          <a:p>
            <a:pPr marL="285750" indent="-285750" algn="just">
              <a:lnSpc>
                <a:spcPct val="114000"/>
              </a:lnSpc>
              <a:buFont typeface="Arial" panose="020B0604020202020204" pitchFamily="34" charset="0"/>
              <a:buChar char="•"/>
            </a:pPr>
            <a:r>
              <a:rPr lang="en-US" dirty="0"/>
              <a:t>The density of population is more in </a:t>
            </a:r>
            <a:r>
              <a:rPr lang="en-US" dirty="0" err="1"/>
              <a:t>Kambadur</a:t>
            </a:r>
            <a:r>
              <a:rPr lang="en-US" dirty="0"/>
              <a:t> when compared to other GP’s.</a:t>
            </a:r>
          </a:p>
          <a:p>
            <a:pPr marL="285750" indent="-285750" algn="just">
              <a:lnSpc>
                <a:spcPct val="114000"/>
              </a:lnSpc>
              <a:buFont typeface="Arial" panose="020B0604020202020204" pitchFamily="34" charset="0"/>
              <a:buChar char="•"/>
            </a:pPr>
            <a:r>
              <a:rPr lang="en-US" dirty="0"/>
              <a:t>The </a:t>
            </a:r>
            <a:r>
              <a:rPr lang="en-US" dirty="0" err="1"/>
              <a:t>Kambadur</a:t>
            </a:r>
            <a:r>
              <a:rPr lang="en-US" dirty="0"/>
              <a:t> cluster expected to accommodate 67,283 total population by 2041 as per geometric method</a:t>
            </a:r>
          </a:p>
        </p:txBody>
      </p:sp>
    </p:spTree>
    <p:extLst>
      <p:ext uri="{BB962C8B-B14F-4D97-AF65-F5344CB8AC3E}">
        <p14:creationId xmlns:p14="http://schemas.microsoft.com/office/powerpoint/2010/main" xmlns="" val="38034650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36</a:t>
            </a:fld>
            <a:endParaRPr lang="en-US" altLang="en-US"/>
          </a:p>
        </p:txBody>
      </p:sp>
      <p:sp>
        <p:nvSpPr>
          <p:cNvPr id="6" name="Title 1"/>
          <p:cNvSpPr>
            <a:spLocks noGrp="1"/>
          </p:cNvSpPr>
          <p:nvPr>
            <p:ph type="title"/>
          </p:nvPr>
        </p:nvSpPr>
        <p:spPr bwMode="auto">
          <a:xfrm>
            <a:off x="295308" y="212031"/>
            <a:ext cx="8632792" cy="430887"/>
          </a:xfrm>
          <a:noFill/>
          <a:ln>
            <a:miter lim="800000"/>
          </a:ln>
        </p:spPr>
        <p:txBody>
          <a:bodyPr vert="horz" numCol="1" compatLnSpc="1"/>
          <a:lstStyle/>
          <a:p>
            <a:pPr algn="ctr"/>
            <a:r>
              <a:rPr lang="en-IN" altLang="en-US" sz="2800" dirty="0"/>
              <a:t>Spatial Plan</a:t>
            </a:r>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Box 7"/>
          <p:cNvSpPr txBox="1"/>
          <p:nvPr/>
        </p:nvSpPr>
        <p:spPr>
          <a:xfrm>
            <a:off x="395536" y="1124744"/>
            <a:ext cx="8532564" cy="1938992"/>
          </a:xfrm>
          <a:prstGeom prst="rect">
            <a:avLst/>
          </a:prstGeom>
        </p:spPr>
        <p:txBody>
          <a:bodyPr wrap="square" lIns="0" tIns="0" rIns="0" bIns="0" rtlCol="0">
            <a:spAutoFit/>
          </a:bodyPr>
          <a:lstStyle/>
          <a:p>
            <a:pPr marL="742950" lvl="1" indent="-285750"/>
            <a:endParaRPr lang="en-IN" dirty="0" smtClean="0"/>
          </a:p>
          <a:p>
            <a:pPr marL="742950" lvl="1" indent="-285750">
              <a:buFont typeface="Arial" panose="020B0604020202020204" pitchFamily="34" charset="0"/>
              <a:buChar char="•"/>
            </a:pPr>
            <a:r>
              <a:rPr lang="en-IN" sz="2400" dirty="0" smtClean="0"/>
              <a:t>Draft Perspective Cluster Master Plan</a:t>
            </a:r>
          </a:p>
          <a:p>
            <a:pPr marL="742950" lvl="1" indent="-285750">
              <a:buFont typeface="Arial" panose="020B0604020202020204" pitchFamily="34" charset="0"/>
              <a:buChar char="•"/>
            </a:pPr>
            <a:r>
              <a:rPr lang="en-IN" sz="2400" dirty="0" smtClean="0"/>
              <a:t>Proposed </a:t>
            </a:r>
            <a:r>
              <a:rPr lang="en-IN" sz="2400" dirty="0"/>
              <a:t>Land </a:t>
            </a:r>
            <a:r>
              <a:rPr lang="en-IN" sz="2400" dirty="0" smtClean="0"/>
              <a:t>Use</a:t>
            </a:r>
            <a:endParaRPr lang="en-IN" sz="2400" dirty="0"/>
          </a:p>
          <a:p>
            <a:pPr marL="742950" lvl="1" indent="-285750">
              <a:buFont typeface="Arial" panose="020B0604020202020204" pitchFamily="34" charset="0"/>
              <a:buChar char="•"/>
            </a:pPr>
            <a:r>
              <a:rPr lang="en-IN" sz="2400" dirty="0"/>
              <a:t>Zoning Regulation</a:t>
            </a:r>
          </a:p>
          <a:p>
            <a:endParaRPr lang="en-IN" dirty="0"/>
          </a:p>
          <a:p>
            <a:endParaRPr lang="en-IN" dirty="0"/>
          </a:p>
        </p:txBody>
      </p:sp>
      <p:sp>
        <p:nvSpPr>
          <p:cNvPr id="9" name="TextBox 8"/>
          <p:cNvSpPr txBox="1"/>
          <p:nvPr/>
        </p:nvSpPr>
        <p:spPr>
          <a:xfrm>
            <a:off x="4786314" y="5643578"/>
            <a:ext cx="4214842" cy="615553"/>
          </a:xfrm>
          <a:prstGeom prst="rect">
            <a:avLst/>
          </a:prstGeom>
        </p:spPr>
        <p:txBody>
          <a:bodyPr wrap="square" lIns="0" tIns="0" rIns="0" bIns="0" rtlCol="0">
            <a:spAutoFit/>
          </a:bodyPr>
          <a:lstStyle/>
          <a:p>
            <a:r>
              <a:rPr lang="en-IN" sz="4000" dirty="0" smtClean="0">
                <a:solidFill>
                  <a:schemeClr val="tx2">
                    <a:lumMod val="60000"/>
                    <a:lumOff val="40000"/>
                  </a:schemeClr>
                </a:solidFill>
              </a:rPr>
              <a:t>Under Process</a:t>
            </a:r>
            <a:endParaRPr lang="en-US" sz="4000" dirty="0" err="1" smtClean="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37</a:t>
            </a:fld>
            <a:endParaRPr lang="en-US" altLang="en-US"/>
          </a:p>
        </p:txBody>
      </p:sp>
      <p:sp>
        <p:nvSpPr>
          <p:cNvPr id="6" name="Title 1"/>
          <p:cNvSpPr>
            <a:spLocks noGrp="1"/>
          </p:cNvSpPr>
          <p:nvPr>
            <p:ph type="title"/>
          </p:nvPr>
        </p:nvSpPr>
        <p:spPr bwMode="auto">
          <a:xfrm>
            <a:off x="295308" y="212031"/>
            <a:ext cx="8632792" cy="430887"/>
          </a:xfrm>
          <a:noFill/>
          <a:ln>
            <a:miter lim="800000"/>
          </a:ln>
        </p:spPr>
        <p:txBody>
          <a:bodyPr vert="horz" numCol="1" compatLnSpc="1"/>
          <a:lstStyle/>
          <a:p>
            <a:pPr algn="ctr"/>
            <a:r>
              <a:rPr lang="en-US" altLang="en-US" sz="2800" dirty="0"/>
              <a:t>Issues &amp; Recommendation</a:t>
            </a:r>
            <a:endParaRPr lang="en-IN" altLang="en-US" sz="2800" dirty="0"/>
          </a:p>
        </p:txBody>
      </p:sp>
      <p:sp>
        <p:nvSpPr>
          <p:cNvPr id="7" name="TextBox 6"/>
          <p:cNvSpPr txBox="1"/>
          <p:nvPr/>
        </p:nvSpPr>
        <p:spPr>
          <a:xfrm>
            <a:off x="395536" y="1124744"/>
            <a:ext cx="5760640" cy="1107996"/>
          </a:xfrm>
          <a:prstGeom prst="rect">
            <a:avLst/>
          </a:prstGeom>
        </p:spPr>
        <p:txBody>
          <a:bodyPr wrap="square" lIns="0" tIns="0" rIns="0" bIns="0" rtlCol="0">
            <a:spAutoFit/>
          </a:bodyPr>
          <a:lstStyle/>
          <a:p>
            <a:endParaRPr lang="en-IN" dirty="0"/>
          </a:p>
          <a:p>
            <a:endParaRPr lang="en-IN" dirty="0"/>
          </a:p>
          <a:p>
            <a:endParaRPr lang="en-IN" dirty="0"/>
          </a:p>
          <a:p>
            <a:endParaRPr lang="en-IN" dirty="0"/>
          </a:p>
        </p:txBody>
      </p:sp>
      <p:sp>
        <p:nvSpPr>
          <p:cNvPr id="8" name="TextBox 7"/>
          <p:cNvSpPr txBox="1"/>
          <p:nvPr/>
        </p:nvSpPr>
        <p:spPr>
          <a:xfrm>
            <a:off x="388992" y="767001"/>
            <a:ext cx="8532564" cy="1384995"/>
          </a:xfrm>
          <a:prstGeom prst="rect">
            <a:avLst/>
          </a:prstGeom>
        </p:spPr>
        <p:txBody>
          <a:bodyPr wrap="square" lIns="0" tIns="0" rIns="0" bIns="0" rtlCol="0">
            <a:spAutoFit/>
          </a:bodyPr>
          <a:lstStyle/>
          <a:p>
            <a:r>
              <a:rPr lang="en-IN" b="1" dirty="0"/>
              <a:t>Issues related to </a:t>
            </a:r>
            <a:r>
              <a:rPr lang="en-IN" dirty="0"/>
              <a:t>:-</a:t>
            </a:r>
          </a:p>
          <a:p>
            <a:endParaRPr lang="en-IN" dirty="0"/>
          </a:p>
          <a:p>
            <a:pPr marL="447675" indent="-180975">
              <a:buFont typeface="Arial" panose="020B0604020202020204" pitchFamily="34" charset="0"/>
              <a:buChar char="•"/>
            </a:pPr>
            <a:r>
              <a:rPr lang="en-IN" dirty="0"/>
              <a:t>Planning Notification- yet to notify for 2 clusters </a:t>
            </a:r>
            <a:r>
              <a:rPr lang="en-IN" dirty="0" err="1"/>
              <a:t>Eluru</a:t>
            </a:r>
            <a:r>
              <a:rPr lang="en-IN" dirty="0"/>
              <a:t> and </a:t>
            </a:r>
            <a:r>
              <a:rPr lang="en-IN" dirty="0" err="1"/>
              <a:t>Rampachodavaram</a:t>
            </a:r>
            <a:endParaRPr lang="en-IN" dirty="0"/>
          </a:p>
          <a:p>
            <a:pPr marL="447675" indent="-180975">
              <a:buFont typeface="Arial" panose="020B0604020202020204" pitchFamily="34" charset="0"/>
              <a:buChar char="•"/>
            </a:pPr>
            <a:r>
              <a:rPr lang="en-IN" dirty="0"/>
              <a:t>Preparation of Existing Land Use – Delay in supply of Satellite images to DTCP.</a:t>
            </a:r>
          </a:p>
          <a:p>
            <a:pPr marL="447675" indent="-180975">
              <a:buFont typeface="Arial" panose="020B0604020202020204" pitchFamily="34" charset="0"/>
              <a:buChar char="•"/>
            </a:pPr>
            <a:r>
              <a:rPr lang="en-IN" dirty="0"/>
              <a:t>Mismatch of Cadastral data.</a:t>
            </a:r>
          </a:p>
        </p:txBody>
      </p:sp>
      <p:pic>
        <p:nvPicPr>
          <p:cNvPr id="9" name="Picture 8"/>
          <p:cNvPicPr>
            <a:picLocks noChangeAspect="1"/>
          </p:cNvPicPr>
          <p:nvPr/>
        </p:nvPicPr>
        <p:blipFill>
          <a:blip r:embed="rId2" cstate="print"/>
          <a:stretch>
            <a:fillRect/>
          </a:stretch>
        </p:blipFill>
        <p:spPr>
          <a:xfrm>
            <a:off x="33189" y="2276872"/>
            <a:ext cx="3026643" cy="2136889"/>
          </a:xfrm>
          <a:prstGeom prst="rect">
            <a:avLst/>
          </a:prstGeom>
        </p:spPr>
      </p:pic>
      <p:pic>
        <p:nvPicPr>
          <p:cNvPr id="10" name="Picture 9"/>
          <p:cNvPicPr>
            <a:picLocks noChangeAspect="1"/>
          </p:cNvPicPr>
          <p:nvPr/>
        </p:nvPicPr>
        <p:blipFill>
          <a:blip r:embed="rId3" cstate="print"/>
          <a:stretch>
            <a:fillRect/>
          </a:stretch>
        </p:blipFill>
        <p:spPr>
          <a:xfrm>
            <a:off x="3088645" y="2276872"/>
            <a:ext cx="3067531" cy="2149273"/>
          </a:xfrm>
          <a:prstGeom prst="rect">
            <a:avLst/>
          </a:prstGeom>
        </p:spPr>
      </p:pic>
      <p:pic>
        <p:nvPicPr>
          <p:cNvPr id="11" name="Picture 10"/>
          <p:cNvPicPr>
            <a:picLocks noChangeAspect="1"/>
          </p:cNvPicPr>
          <p:nvPr/>
        </p:nvPicPr>
        <p:blipFill>
          <a:blip r:embed="rId4" cstate="print"/>
          <a:stretch>
            <a:fillRect/>
          </a:stretch>
        </p:blipFill>
        <p:spPr>
          <a:xfrm>
            <a:off x="6118031" y="2276475"/>
            <a:ext cx="3040470" cy="2137286"/>
          </a:xfrm>
          <a:prstGeom prst="rect">
            <a:avLst/>
          </a:prstGeom>
        </p:spPr>
      </p:pic>
      <p:pic>
        <p:nvPicPr>
          <p:cNvPr id="12" name="Picture 11"/>
          <p:cNvPicPr>
            <a:picLocks noChangeAspect="1"/>
          </p:cNvPicPr>
          <p:nvPr/>
        </p:nvPicPr>
        <p:blipFill>
          <a:blip r:embed="rId5" cstate="print"/>
          <a:stretch>
            <a:fillRect/>
          </a:stretch>
        </p:blipFill>
        <p:spPr>
          <a:xfrm>
            <a:off x="68415" y="4453237"/>
            <a:ext cx="2991417" cy="2101550"/>
          </a:xfrm>
          <a:prstGeom prst="rect">
            <a:avLst/>
          </a:prstGeom>
        </p:spPr>
      </p:pic>
      <p:pic>
        <p:nvPicPr>
          <p:cNvPr id="13" name="Picture 12"/>
          <p:cNvPicPr>
            <a:picLocks noChangeAspect="1"/>
          </p:cNvPicPr>
          <p:nvPr/>
        </p:nvPicPr>
        <p:blipFill>
          <a:blip r:embed="rId6" cstate="print"/>
          <a:stretch>
            <a:fillRect/>
          </a:stretch>
        </p:blipFill>
        <p:spPr>
          <a:xfrm>
            <a:off x="3106207" y="4460028"/>
            <a:ext cx="3000535" cy="2094759"/>
          </a:xfrm>
          <a:prstGeom prst="rect">
            <a:avLst/>
          </a:prstGeom>
        </p:spPr>
      </p:pic>
      <p:pic>
        <p:nvPicPr>
          <p:cNvPr id="14" name="Picture 13"/>
          <p:cNvPicPr>
            <a:picLocks noChangeAspect="1"/>
          </p:cNvPicPr>
          <p:nvPr/>
        </p:nvPicPr>
        <p:blipFill>
          <a:blip r:embed="rId7" cstate="print"/>
          <a:stretch>
            <a:fillRect/>
          </a:stretch>
        </p:blipFill>
        <p:spPr>
          <a:xfrm>
            <a:off x="6153117" y="4433021"/>
            <a:ext cx="2990883" cy="210117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418" y="3320149"/>
            <a:ext cx="7360920" cy="615553"/>
          </a:xfrm>
        </p:spPr>
        <p:txBody>
          <a:bodyPr/>
          <a:lstStyle/>
          <a:p>
            <a:r>
              <a:rPr lang="en-IN" sz="4000" dirty="0" smtClean="0"/>
              <a:t>THANK YOU……………………</a:t>
            </a:r>
            <a:endParaRPr lang="en-US" sz="4000" dirty="0"/>
          </a:p>
        </p:txBody>
      </p:sp>
      <p:sp>
        <p:nvSpPr>
          <p:cNvPr id="5" name="Slide Number Placeholder 4"/>
          <p:cNvSpPr>
            <a:spLocks noGrp="1"/>
          </p:cNvSpPr>
          <p:nvPr>
            <p:ph type="sldNum" sz="quarter" idx="12"/>
          </p:nvPr>
        </p:nvSpPr>
        <p:spPr/>
        <p:txBody>
          <a:bodyPr/>
          <a:lstStyle/>
          <a:p>
            <a:fld id="{4CDAAFD6-C596-4FF4-9C1F-F5695FC727F4}" type="slidenum">
              <a:rPr lang="en-US" altLang="en-US" smtClean="0"/>
              <a:pPr/>
              <a:t>38</a:t>
            </a:fld>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rot="5400000">
            <a:off x="-97321" y="1082052"/>
            <a:ext cx="5052278" cy="4547235"/>
          </a:xfrm>
          <a:prstGeom prst="rect">
            <a:avLst/>
          </a:prstGeom>
        </p:spPr>
      </p:pic>
      <p:sp>
        <p:nvSpPr>
          <p:cNvPr id="2" name="Title 1"/>
          <p:cNvSpPr>
            <a:spLocks noGrp="1"/>
          </p:cNvSpPr>
          <p:nvPr>
            <p:ph type="title"/>
          </p:nvPr>
        </p:nvSpPr>
        <p:spPr>
          <a:xfrm>
            <a:off x="237742" y="11664"/>
            <a:ext cx="8726745" cy="738664"/>
          </a:xfrm>
        </p:spPr>
        <p:txBody>
          <a:bodyPr/>
          <a:lstStyle/>
          <a:p>
            <a:r>
              <a:rPr lang="en-IN" sz="2400" dirty="0"/>
              <a:t>SPATIAL PLAN PREPARATION METHODOLOGY IN ANDHRA PRADESH</a:t>
            </a:r>
          </a:p>
        </p:txBody>
      </p:sp>
      <p:sp>
        <p:nvSpPr>
          <p:cNvPr id="5" name="Slide Number Placeholder 4"/>
          <p:cNvSpPr>
            <a:spLocks noGrp="1"/>
          </p:cNvSpPr>
          <p:nvPr>
            <p:ph type="sldNum" sz="quarter" idx="12"/>
          </p:nvPr>
        </p:nvSpPr>
        <p:spPr>
          <a:xfrm>
            <a:off x="9327596" y="6659563"/>
            <a:ext cx="84960" cy="184666"/>
          </a:xfrm>
        </p:spPr>
        <p:txBody>
          <a:bodyPr/>
          <a:lstStyle/>
          <a:p>
            <a:fld id="{24E1A5DC-2BDF-4CC0-A354-6A15BA4454D3}" type="slidenum">
              <a:rPr lang="en-US" altLang="en-US" sz="1200"/>
              <a:pPr/>
              <a:t>4</a:t>
            </a:fld>
            <a:endParaRPr lang="en-US" altLang="en-US" sz="1200"/>
          </a:p>
        </p:txBody>
      </p:sp>
      <p:sp>
        <p:nvSpPr>
          <p:cNvPr id="7" name="Rectangle 6"/>
          <p:cNvSpPr/>
          <p:nvPr/>
        </p:nvSpPr>
        <p:spPr>
          <a:xfrm>
            <a:off x="6300192" y="5358024"/>
            <a:ext cx="2359794" cy="461665"/>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altLang="en-US" sz="1200" b="1" dirty="0">
                <a:solidFill>
                  <a:schemeClr val="bg1"/>
                </a:solidFill>
              </a:rPr>
              <a:t>Draft GIS based Master Plans with Regulations.</a:t>
            </a:r>
          </a:p>
        </p:txBody>
      </p:sp>
      <p:sp>
        <p:nvSpPr>
          <p:cNvPr id="8" name="Rectangle 7"/>
          <p:cNvSpPr/>
          <p:nvPr/>
        </p:nvSpPr>
        <p:spPr>
          <a:xfrm>
            <a:off x="6300192" y="6097215"/>
            <a:ext cx="2359794" cy="461665"/>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altLang="en-US" sz="1200" b="1" dirty="0">
                <a:solidFill>
                  <a:schemeClr val="bg1"/>
                </a:solidFill>
              </a:rPr>
              <a:t>Assistance to Panchayat Raj Dept. in draft notification</a:t>
            </a:r>
          </a:p>
        </p:txBody>
      </p:sp>
      <p:sp>
        <p:nvSpPr>
          <p:cNvPr id="9" name="Rectangle 8"/>
          <p:cNvSpPr/>
          <p:nvPr/>
        </p:nvSpPr>
        <p:spPr>
          <a:xfrm>
            <a:off x="6294276" y="3996049"/>
            <a:ext cx="2389395" cy="461665"/>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altLang="en-US" sz="1200" b="1" dirty="0">
                <a:solidFill>
                  <a:schemeClr val="bg1"/>
                </a:solidFill>
              </a:rPr>
              <a:t>Preliminary </a:t>
            </a:r>
            <a:r>
              <a:rPr lang="en-US" altLang="en-US" sz="1200" b="1" dirty="0" smtClean="0">
                <a:solidFill>
                  <a:schemeClr val="bg1"/>
                </a:solidFill>
              </a:rPr>
              <a:t>Draft Master </a:t>
            </a:r>
            <a:r>
              <a:rPr lang="en-US" altLang="en-US" sz="1200" b="1" dirty="0">
                <a:solidFill>
                  <a:schemeClr val="bg1"/>
                </a:solidFill>
              </a:rPr>
              <a:t>Plan with Regulations</a:t>
            </a:r>
          </a:p>
        </p:txBody>
      </p:sp>
      <p:sp>
        <p:nvSpPr>
          <p:cNvPr id="10" name="Rectangle 9"/>
          <p:cNvSpPr/>
          <p:nvPr/>
        </p:nvSpPr>
        <p:spPr>
          <a:xfrm>
            <a:off x="3051994" y="6097215"/>
            <a:ext cx="2641474" cy="461665"/>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en-US" altLang="en-US" sz="1200" b="1" dirty="0">
                <a:solidFill>
                  <a:schemeClr val="bg1"/>
                </a:solidFill>
              </a:rPr>
              <a:t>Preparation of Draft GIS based Master Plan</a:t>
            </a:r>
          </a:p>
        </p:txBody>
      </p:sp>
      <p:sp>
        <p:nvSpPr>
          <p:cNvPr id="11" name="Rectangle 10"/>
          <p:cNvSpPr/>
          <p:nvPr/>
        </p:nvSpPr>
        <p:spPr>
          <a:xfrm>
            <a:off x="372525" y="6080632"/>
            <a:ext cx="2210611" cy="461665"/>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1200" b="1" dirty="0">
                <a:solidFill>
                  <a:schemeClr val="bg1"/>
                </a:solidFill>
              </a:rPr>
              <a:t>Submission of Draft Master Plan with Report to </a:t>
            </a:r>
            <a:r>
              <a:rPr lang="en-US" sz="1200" b="1" dirty="0" err="1">
                <a:solidFill>
                  <a:schemeClr val="bg1"/>
                </a:solidFill>
              </a:rPr>
              <a:t>Govt</a:t>
            </a:r>
            <a:endParaRPr lang="en-US" sz="1200" b="1" dirty="0">
              <a:solidFill>
                <a:schemeClr val="bg1"/>
              </a:solidFill>
            </a:endParaRPr>
          </a:p>
        </p:txBody>
      </p:sp>
      <p:sp>
        <p:nvSpPr>
          <p:cNvPr id="12" name="Rectangle 11"/>
          <p:cNvSpPr/>
          <p:nvPr/>
        </p:nvSpPr>
        <p:spPr>
          <a:xfrm>
            <a:off x="6243207" y="829531"/>
            <a:ext cx="2416778" cy="276999"/>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1200" b="1" dirty="0">
                <a:solidFill>
                  <a:schemeClr val="bg1"/>
                </a:solidFill>
              </a:rPr>
              <a:t>Base Map preparation</a:t>
            </a:r>
          </a:p>
        </p:txBody>
      </p:sp>
      <p:sp>
        <p:nvSpPr>
          <p:cNvPr id="13" name="Rectangle 12"/>
          <p:cNvSpPr/>
          <p:nvPr/>
        </p:nvSpPr>
        <p:spPr>
          <a:xfrm>
            <a:off x="6243207" y="1389954"/>
            <a:ext cx="2416778" cy="276999"/>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1200" b="1" dirty="0">
                <a:solidFill>
                  <a:schemeClr val="bg1"/>
                </a:solidFill>
              </a:rPr>
              <a:t>Field/Ground </a:t>
            </a:r>
            <a:r>
              <a:rPr lang="en-US" sz="1200" b="1" dirty="0" err="1">
                <a:solidFill>
                  <a:schemeClr val="bg1"/>
                </a:solidFill>
              </a:rPr>
              <a:t>Truthing</a:t>
            </a:r>
            <a:endParaRPr lang="en-US" sz="1200" b="1" dirty="0">
              <a:solidFill>
                <a:schemeClr val="bg1"/>
              </a:solidFill>
            </a:endParaRPr>
          </a:p>
        </p:txBody>
      </p:sp>
      <p:sp>
        <p:nvSpPr>
          <p:cNvPr id="14" name="Rectangle 13"/>
          <p:cNvSpPr/>
          <p:nvPr/>
        </p:nvSpPr>
        <p:spPr>
          <a:xfrm>
            <a:off x="174594" y="844572"/>
            <a:ext cx="2713577" cy="188366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2"/>
          <p:cNvSpPr txBox="1"/>
          <p:nvPr/>
        </p:nvSpPr>
        <p:spPr>
          <a:xfrm>
            <a:off x="3269876" y="968030"/>
            <a:ext cx="1432560" cy="646331"/>
          </a:xfrm>
          <a:prstGeom prst="rect">
            <a:avLst/>
          </a:prstGeom>
          <a:solidFill>
            <a:schemeClr val="accent1">
              <a:lumMod val="75000"/>
            </a:schemeClr>
          </a:solidFill>
        </p:spPr>
        <p:txBody>
          <a:bodyPr wrap="square" rtlCol="0">
            <a:spAutoFit/>
          </a:bodyPr>
          <a:lstStyle/>
          <a:p>
            <a:pPr algn="ctr"/>
            <a:r>
              <a:rPr lang="en-US" sz="1200" b="1" dirty="0">
                <a:solidFill>
                  <a:schemeClr val="bg1"/>
                </a:solidFill>
              </a:rPr>
              <a:t>Carried by Panchayat Raj Dept.</a:t>
            </a:r>
          </a:p>
        </p:txBody>
      </p:sp>
      <p:sp>
        <p:nvSpPr>
          <p:cNvPr id="16" name="Rectangle 15"/>
          <p:cNvSpPr/>
          <p:nvPr/>
        </p:nvSpPr>
        <p:spPr>
          <a:xfrm>
            <a:off x="169325" y="2805345"/>
            <a:ext cx="4533111" cy="309635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Right Arrow 16"/>
          <p:cNvSpPr/>
          <p:nvPr/>
        </p:nvSpPr>
        <p:spPr>
          <a:xfrm>
            <a:off x="2917909" y="1194162"/>
            <a:ext cx="322228" cy="15587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18" name="Right Arrow 17"/>
          <p:cNvSpPr/>
          <p:nvPr/>
        </p:nvSpPr>
        <p:spPr>
          <a:xfrm>
            <a:off x="4775354" y="4079053"/>
            <a:ext cx="388612" cy="332516"/>
          </a:xfrm>
          <a:prstGeom prst="rightArrow">
            <a:avLst/>
          </a:prstGeom>
          <a:solidFill>
            <a:srgbClr val="3385FF"/>
          </a:solidFill>
          <a:ln>
            <a:solidFill>
              <a:srgbClr val="3385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20" name="Down Arrow 19"/>
          <p:cNvSpPr/>
          <p:nvPr/>
        </p:nvSpPr>
        <p:spPr>
          <a:xfrm>
            <a:off x="7351535" y="2314895"/>
            <a:ext cx="201168" cy="230525"/>
          </a:xfrm>
          <a:prstGeom prst="downArrow">
            <a:avLst/>
          </a:prstGeom>
          <a:solidFill>
            <a:srgbClr val="3385FF"/>
          </a:solidFill>
          <a:ln>
            <a:solidFill>
              <a:srgbClr val="3385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21" name="Down Arrow 20"/>
          <p:cNvSpPr/>
          <p:nvPr/>
        </p:nvSpPr>
        <p:spPr>
          <a:xfrm>
            <a:off x="7329445" y="1185441"/>
            <a:ext cx="180689" cy="164592"/>
          </a:xfrm>
          <a:prstGeom prst="downArrow">
            <a:avLst/>
          </a:prstGeom>
          <a:solidFill>
            <a:srgbClr val="3385FF"/>
          </a:solidFill>
          <a:ln>
            <a:solidFill>
              <a:srgbClr val="3385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22" name="Right Arrow 21"/>
          <p:cNvSpPr/>
          <p:nvPr/>
        </p:nvSpPr>
        <p:spPr>
          <a:xfrm rot="10800000">
            <a:off x="2598109" y="6246441"/>
            <a:ext cx="438912" cy="203393"/>
          </a:xfrm>
          <a:prstGeom prst="rightArrow">
            <a:avLst/>
          </a:prstGeom>
          <a:solidFill>
            <a:srgbClr val="3385FF"/>
          </a:solidFill>
          <a:ln>
            <a:solidFill>
              <a:srgbClr val="3385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23" name="Right Arrow 22"/>
          <p:cNvSpPr/>
          <p:nvPr/>
        </p:nvSpPr>
        <p:spPr>
          <a:xfrm rot="10800000">
            <a:off x="5751538" y="6246441"/>
            <a:ext cx="438912" cy="203393"/>
          </a:xfrm>
          <a:prstGeom prst="rightArrow">
            <a:avLst/>
          </a:prstGeom>
          <a:solidFill>
            <a:srgbClr val="3385FF"/>
          </a:solidFill>
          <a:ln>
            <a:solidFill>
              <a:srgbClr val="3385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24" name="Down Arrow 23"/>
          <p:cNvSpPr/>
          <p:nvPr/>
        </p:nvSpPr>
        <p:spPr>
          <a:xfrm>
            <a:off x="7379505" y="5878347"/>
            <a:ext cx="201168" cy="230525"/>
          </a:xfrm>
          <a:prstGeom prst="downArrow">
            <a:avLst/>
          </a:prstGeom>
          <a:solidFill>
            <a:srgbClr val="3385FF"/>
          </a:solidFill>
          <a:ln>
            <a:solidFill>
              <a:srgbClr val="3385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25" name="Rectangle 24"/>
          <p:cNvSpPr/>
          <p:nvPr/>
        </p:nvSpPr>
        <p:spPr>
          <a:xfrm>
            <a:off x="6310075" y="4745898"/>
            <a:ext cx="2359794" cy="276999"/>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1200" b="1" dirty="0">
                <a:solidFill>
                  <a:schemeClr val="bg1"/>
                </a:solidFill>
              </a:rPr>
              <a:t>Stakeholder meeting</a:t>
            </a:r>
          </a:p>
        </p:txBody>
      </p:sp>
      <p:sp>
        <p:nvSpPr>
          <p:cNvPr id="26" name="Rectangle 25"/>
          <p:cNvSpPr/>
          <p:nvPr/>
        </p:nvSpPr>
        <p:spPr>
          <a:xfrm>
            <a:off x="6244254" y="2594021"/>
            <a:ext cx="2415731" cy="461665"/>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1200" b="1" dirty="0">
                <a:solidFill>
                  <a:schemeClr val="bg1"/>
                </a:solidFill>
              </a:rPr>
              <a:t>Existing Land Use Map Preparation</a:t>
            </a:r>
          </a:p>
        </p:txBody>
      </p:sp>
      <p:sp>
        <p:nvSpPr>
          <p:cNvPr id="27" name="Down Arrow 26"/>
          <p:cNvSpPr/>
          <p:nvPr/>
        </p:nvSpPr>
        <p:spPr>
          <a:xfrm>
            <a:off x="7378236" y="5090430"/>
            <a:ext cx="201168" cy="230525"/>
          </a:xfrm>
          <a:prstGeom prst="downArrow">
            <a:avLst/>
          </a:prstGeom>
          <a:solidFill>
            <a:srgbClr val="3385FF"/>
          </a:solidFill>
          <a:ln>
            <a:solidFill>
              <a:srgbClr val="3385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28" name="Down Arrow 27"/>
          <p:cNvSpPr/>
          <p:nvPr/>
        </p:nvSpPr>
        <p:spPr>
          <a:xfrm>
            <a:off x="7378236" y="4506033"/>
            <a:ext cx="201168" cy="230525"/>
          </a:xfrm>
          <a:prstGeom prst="downArrow">
            <a:avLst/>
          </a:prstGeom>
          <a:solidFill>
            <a:srgbClr val="3385FF"/>
          </a:solidFill>
          <a:ln>
            <a:solidFill>
              <a:srgbClr val="3385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29" name="Down Arrow 28"/>
          <p:cNvSpPr/>
          <p:nvPr/>
        </p:nvSpPr>
        <p:spPr>
          <a:xfrm>
            <a:off x="7351609" y="3717416"/>
            <a:ext cx="201168" cy="230525"/>
          </a:xfrm>
          <a:prstGeom prst="downArrow">
            <a:avLst/>
          </a:prstGeom>
          <a:solidFill>
            <a:srgbClr val="3385FF"/>
          </a:solidFill>
          <a:ln>
            <a:solidFill>
              <a:srgbClr val="3385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31" name="Rectangle 30"/>
          <p:cNvSpPr/>
          <p:nvPr/>
        </p:nvSpPr>
        <p:spPr>
          <a:xfrm>
            <a:off x="6243207" y="2008085"/>
            <a:ext cx="2416778" cy="276999"/>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1200" b="1" dirty="0">
                <a:solidFill>
                  <a:schemeClr val="bg1"/>
                </a:solidFill>
              </a:rPr>
              <a:t>Stakeholder meeting</a:t>
            </a:r>
          </a:p>
        </p:txBody>
      </p:sp>
      <p:sp>
        <p:nvSpPr>
          <p:cNvPr id="36" name="Rectangle 35"/>
          <p:cNvSpPr/>
          <p:nvPr/>
        </p:nvSpPr>
        <p:spPr>
          <a:xfrm>
            <a:off x="6279256" y="3392309"/>
            <a:ext cx="2380730" cy="276999"/>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1200" b="1" dirty="0">
                <a:solidFill>
                  <a:schemeClr val="bg1"/>
                </a:solidFill>
              </a:rPr>
              <a:t>Land use Proposals</a:t>
            </a:r>
          </a:p>
        </p:txBody>
      </p:sp>
      <p:sp>
        <p:nvSpPr>
          <p:cNvPr id="37" name="Down Arrow 36"/>
          <p:cNvSpPr/>
          <p:nvPr/>
        </p:nvSpPr>
        <p:spPr>
          <a:xfrm>
            <a:off x="7338977" y="3095607"/>
            <a:ext cx="201168" cy="230525"/>
          </a:xfrm>
          <a:prstGeom prst="downArrow">
            <a:avLst/>
          </a:prstGeom>
          <a:solidFill>
            <a:srgbClr val="3385FF"/>
          </a:solidFill>
          <a:ln>
            <a:solidFill>
              <a:srgbClr val="3385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
        <p:nvSpPr>
          <p:cNvPr id="38" name="TextBox 37"/>
          <p:cNvSpPr txBox="1"/>
          <p:nvPr/>
        </p:nvSpPr>
        <p:spPr>
          <a:xfrm>
            <a:off x="5178765" y="4014478"/>
            <a:ext cx="659897" cy="461665"/>
          </a:xfrm>
          <a:prstGeom prst="rect">
            <a:avLst/>
          </a:prstGeom>
          <a:solidFill>
            <a:srgbClr val="0070C0"/>
          </a:solidFill>
          <a:ln>
            <a:solidFill>
              <a:srgbClr val="3385FF"/>
            </a:solidFill>
          </a:ln>
        </p:spPr>
        <p:txBody>
          <a:bodyPr wrap="square" rtlCol="0">
            <a:spAutoFit/>
          </a:bodyPr>
          <a:lstStyle/>
          <a:p>
            <a:pPr algn="ctr"/>
            <a:r>
              <a:rPr lang="en-US" sz="1200" b="1" dirty="0">
                <a:solidFill>
                  <a:schemeClr val="bg1"/>
                </a:solidFill>
              </a:rPr>
              <a:t>DTCP Role</a:t>
            </a:r>
          </a:p>
        </p:txBody>
      </p:sp>
      <p:sp>
        <p:nvSpPr>
          <p:cNvPr id="34" name="Down Arrow 33"/>
          <p:cNvSpPr/>
          <p:nvPr/>
        </p:nvSpPr>
        <p:spPr>
          <a:xfrm>
            <a:off x="7338977" y="1700687"/>
            <a:ext cx="201168" cy="230525"/>
          </a:xfrm>
          <a:prstGeom prst="downArrow">
            <a:avLst/>
          </a:prstGeom>
          <a:solidFill>
            <a:srgbClr val="3385FF"/>
          </a:solidFill>
          <a:ln>
            <a:solidFill>
              <a:srgbClr val="3385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985877" y="6659563"/>
            <a:ext cx="99386" cy="193899"/>
          </a:xfrm>
        </p:spPr>
        <p:txBody>
          <a:bodyPr/>
          <a:lstStyle/>
          <a:p>
            <a:pPr>
              <a:lnSpc>
                <a:spcPct val="90000"/>
              </a:lnSpc>
            </a:pPr>
            <a:fld id="{4CDAAFD6-C596-4FF4-9C1F-F5695FC727F4}" type="slidenum">
              <a:rPr lang="en-US" altLang="en-US" sz="1400" smtClean="0">
                <a:latin typeface="+mj-lt"/>
              </a:rPr>
              <a:pPr>
                <a:lnSpc>
                  <a:spcPct val="90000"/>
                </a:lnSpc>
              </a:pPr>
              <a:t>5</a:t>
            </a:fld>
            <a:endParaRPr lang="en-US" altLang="en-US" sz="1400">
              <a:latin typeface="+mj-lt"/>
            </a:endParaRPr>
          </a:p>
        </p:txBody>
      </p:sp>
      <p:sp>
        <p:nvSpPr>
          <p:cNvPr id="2" name="Rectangle 1"/>
          <p:cNvSpPr/>
          <p:nvPr/>
        </p:nvSpPr>
        <p:spPr>
          <a:xfrm>
            <a:off x="216447" y="1333357"/>
            <a:ext cx="1625567" cy="424732"/>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lnSpc>
                <a:spcPct val="90000"/>
              </a:lnSpc>
              <a:defRPr/>
            </a:pPr>
            <a:r>
              <a:rPr lang="en-US" altLang="en-US" sz="1200" b="1" dirty="0">
                <a:solidFill>
                  <a:schemeClr val="bg1"/>
                </a:solidFill>
                <a:latin typeface="+mj-lt"/>
              </a:rPr>
              <a:t>Existing Situation Assessment </a:t>
            </a:r>
            <a:endParaRPr lang="en-US" sz="1200" b="1" dirty="0">
              <a:solidFill>
                <a:schemeClr val="bg1"/>
              </a:solidFill>
              <a:latin typeface="+mj-lt"/>
            </a:endParaRPr>
          </a:p>
        </p:txBody>
      </p:sp>
      <p:sp>
        <p:nvSpPr>
          <p:cNvPr id="3" name="Rectangle 2"/>
          <p:cNvSpPr/>
          <p:nvPr/>
        </p:nvSpPr>
        <p:spPr>
          <a:xfrm>
            <a:off x="220931" y="2725382"/>
            <a:ext cx="1646748" cy="757130"/>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lnSpc>
                <a:spcPct val="90000"/>
              </a:lnSpc>
              <a:defRPr/>
            </a:pPr>
            <a:r>
              <a:rPr lang="en-US" altLang="en-US" sz="1200" b="1" dirty="0">
                <a:solidFill>
                  <a:schemeClr val="bg1"/>
                </a:solidFill>
                <a:latin typeface="+mj-lt"/>
              </a:rPr>
              <a:t>Vision-2041 </a:t>
            </a:r>
          </a:p>
          <a:p>
            <a:pPr algn="ctr">
              <a:lnSpc>
                <a:spcPct val="90000"/>
              </a:lnSpc>
              <a:defRPr/>
            </a:pPr>
            <a:r>
              <a:rPr lang="en-US" altLang="en-US" sz="1200" b="1" dirty="0">
                <a:solidFill>
                  <a:schemeClr val="bg1"/>
                </a:solidFill>
                <a:latin typeface="+mj-lt"/>
              </a:rPr>
              <a:t>and </a:t>
            </a:r>
          </a:p>
          <a:p>
            <a:pPr algn="ctr">
              <a:lnSpc>
                <a:spcPct val="90000"/>
              </a:lnSpc>
              <a:defRPr/>
            </a:pPr>
            <a:r>
              <a:rPr lang="en-US" altLang="en-US" sz="1200" b="1" dirty="0">
                <a:solidFill>
                  <a:schemeClr val="bg1"/>
                </a:solidFill>
                <a:latin typeface="+mj-lt"/>
              </a:rPr>
              <a:t>Strategy Formulation</a:t>
            </a:r>
          </a:p>
        </p:txBody>
      </p:sp>
      <p:cxnSp>
        <p:nvCxnSpPr>
          <p:cNvPr id="4" name="Straight Arrow Connector 3"/>
          <p:cNvCxnSpPr/>
          <p:nvPr/>
        </p:nvCxnSpPr>
        <p:spPr>
          <a:xfrm>
            <a:off x="1044305" y="1851692"/>
            <a:ext cx="1" cy="85334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Pentagon 30"/>
          <p:cNvSpPr/>
          <p:nvPr/>
        </p:nvSpPr>
        <p:spPr>
          <a:xfrm>
            <a:off x="4417838" y="1455171"/>
            <a:ext cx="1843511" cy="396521"/>
          </a:xfrm>
          <a:prstGeom prst="homePlate">
            <a:avLst/>
          </a:prstGeom>
          <a:solidFill>
            <a:schemeClr val="accent1">
              <a:alpha val="80000"/>
            </a:schemeClr>
          </a:solidFill>
          <a:ln w="38100" cap="flat" cmpd="sng" algn="ctr">
            <a:noFill/>
            <a:prstDash val="solid"/>
          </a:ln>
          <a:effectLst>
            <a:outerShdw blurRad="40000" dist="20000" dir="5400000" rotWithShape="0">
              <a:srgbClr val="000000">
                <a:alpha val="38000"/>
              </a:srgbClr>
            </a:outerShdw>
          </a:effectLst>
        </p:spPr>
        <p:txBody>
          <a:bodyPr lIns="76809" tIns="38405" rIns="76809" bIns="38405" anchor="ctr"/>
          <a:lstStyle/>
          <a:p>
            <a:pPr algn="ctr" defTabSz="767715">
              <a:lnSpc>
                <a:spcPct val="90000"/>
              </a:lnSpc>
              <a:defRPr/>
            </a:pPr>
            <a:r>
              <a:rPr lang="en-US" sz="1200" b="1" kern="0" dirty="0">
                <a:solidFill>
                  <a:prstClr val="white"/>
                </a:solidFill>
                <a:latin typeface="+mj-lt"/>
                <a:cs typeface="Andalus" panose="02020603050405020304" pitchFamily="18" charset="-78"/>
              </a:rPr>
              <a:t>Inception cum Site Assessment </a:t>
            </a:r>
          </a:p>
        </p:txBody>
      </p:sp>
      <p:sp>
        <p:nvSpPr>
          <p:cNvPr id="8" name="Pentagon 34"/>
          <p:cNvSpPr/>
          <p:nvPr/>
        </p:nvSpPr>
        <p:spPr>
          <a:xfrm>
            <a:off x="4406738" y="952756"/>
            <a:ext cx="1857176" cy="401030"/>
          </a:xfrm>
          <a:prstGeom prst="homePlate">
            <a:avLst/>
          </a:prstGeom>
          <a:solidFill>
            <a:schemeClr val="accent1">
              <a:alpha val="80000"/>
            </a:schemeClr>
          </a:solidFill>
          <a:ln w="38100" cap="flat" cmpd="sng" algn="ctr">
            <a:noFill/>
            <a:prstDash val="solid"/>
          </a:ln>
          <a:effectLst>
            <a:outerShdw blurRad="40000" dist="20000" dir="5400000" rotWithShape="0">
              <a:srgbClr val="000000">
                <a:alpha val="38000"/>
              </a:srgbClr>
            </a:outerShdw>
          </a:effectLst>
        </p:spPr>
        <p:txBody>
          <a:bodyPr lIns="76809" tIns="38405" rIns="76809" bIns="38405" anchor="ctr"/>
          <a:lstStyle/>
          <a:p>
            <a:pPr algn="ctr" defTabSz="767715">
              <a:lnSpc>
                <a:spcPct val="90000"/>
              </a:lnSpc>
              <a:defRPr/>
            </a:pPr>
            <a:r>
              <a:rPr lang="en-US" sz="1200" b="1" kern="0" dirty="0">
                <a:solidFill>
                  <a:prstClr val="white"/>
                </a:solidFill>
                <a:latin typeface="+mj-lt"/>
                <a:cs typeface="Andalus" panose="02020603050405020304" pitchFamily="18" charset="-78"/>
              </a:rPr>
              <a:t>Goals, Objective &amp; Guiding Principles</a:t>
            </a:r>
          </a:p>
        </p:txBody>
      </p:sp>
      <p:sp>
        <p:nvSpPr>
          <p:cNvPr id="9" name="Pentagon 30"/>
          <p:cNvSpPr/>
          <p:nvPr/>
        </p:nvSpPr>
        <p:spPr>
          <a:xfrm>
            <a:off x="4427514" y="1926482"/>
            <a:ext cx="1838582" cy="448447"/>
          </a:xfrm>
          <a:prstGeom prst="homePlate">
            <a:avLst/>
          </a:prstGeom>
          <a:solidFill>
            <a:schemeClr val="accent1">
              <a:alpha val="80000"/>
            </a:schemeClr>
          </a:solidFill>
          <a:ln w="38100" cap="flat" cmpd="sng" algn="ctr">
            <a:noFill/>
            <a:prstDash val="solid"/>
          </a:ln>
          <a:effectLst>
            <a:outerShdw blurRad="40000" dist="20000" dir="5400000" rotWithShape="0">
              <a:srgbClr val="000000">
                <a:alpha val="38000"/>
              </a:srgbClr>
            </a:outerShdw>
          </a:effectLst>
        </p:spPr>
        <p:txBody>
          <a:bodyPr lIns="76809" tIns="38405" rIns="76809" bIns="38405" anchor="ctr"/>
          <a:lstStyle/>
          <a:p>
            <a:pPr algn="ctr" defTabSz="767715">
              <a:lnSpc>
                <a:spcPct val="90000"/>
              </a:lnSpc>
              <a:defRPr/>
            </a:pPr>
            <a:r>
              <a:rPr lang="en-US" sz="1200" b="1" kern="0" dirty="0">
                <a:solidFill>
                  <a:prstClr val="white"/>
                </a:solidFill>
                <a:latin typeface="+mj-lt"/>
                <a:cs typeface="Andalus" panose="02020603050405020304" pitchFamily="18" charset="-78"/>
              </a:rPr>
              <a:t>Preparation of Base map</a:t>
            </a:r>
          </a:p>
        </p:txBody>
      </p:sp>
      <p:sp>
        <p:nvSpPr>
          <p:cNvPr id="10" name="TextBox 8"/>
          <p:cNvSpPr>
            <a:spLocks noChangeArrowheads="1"/>
          </p:cNvSpPr>
          <p:nvPr/>
        </p:nvSpPr>
        <p:spPr bwMode="auto">
          <a:xfrm>
            <a:off x="6368454" y="1101228"/>
            <a:ext cx="1866175" cy="269691"/>
          </a:xfrm>
          <a:prstGeom prst="roundRect">
            <a:avLst>
              <a:gd name="adj" fmla="val 16667"/>
            </a:avLst>
          </a:prstGeom>
          <a:solidFill>
            <a:schemeClr val="accent1">
              <a:alpha val="80000"/>
            </a:schemeClr>
          </a:solidFill>
          <a:ln w="25400" cap="flat" cmpd="sng" algn="ctr">
            <a:solidFill>
              <a:sysClr val="window" lastClr="FFFFFF"/>
            </a:solidFill>
            <a:prstDash val="solid"/>
          </a:ln>
          <a:effectLst/>
        </p:spPr>
        <p:txBody>
          <a:bodyPr wrap="square" lIns="76809" tIns="38405" rIns="76809" bIns="3840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defRPr/>
            </a:pPr>
            <a:r>
              <a:rPr lang="en-US" altLang="en-US" sz="1200" b="1" kern="0" dirty="0">
                <a:solidFill>
                  <a:prstClr val="white"/>
                </a:solidFill>
                <a:latin typeface="+mj-lt"/>
                <a:cs typeface="Andalus" panose="02020603050405020304" pitchFamily="18" charset="-78"/>
              </a:rPr>
              <a:t>Inception Report</a:t>
            </a:r>
          </a:p>
        </p:txBody>
      </p:sp>
      <p:sp>
        <p:nvSpPr>
          <p:cNvPr id="11" name="TextBox 67"/>
          <p:cNvSpPr txBox="1">
            <a:spLocks noChangeArrowheads="1"/>
          </p:cNvSpPr>
          <p:nvPr/>
        </p:nvSpPr>
        <p:spPr bwMode="auto">
          <a:xfrm>
            <a:off x="8271082" y="1153271"/>
            <a:ext cx="711361" cy="271459"/>
          </a:xfrm>
          <a:prstGeom prst="rect">
            <a:avLst/>
          </a:prstGeom>
          <a:noFill/>
          <a:ln>
            <a:noFill/>
          </a:ln>
        </p:spPr>
        <p:txBody>
          <a:bodyPr wrap="none" lIns="76809" tIns="38405" rIns="76809" bIns="3840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altLang="en-US" sz="1400" b="1" dirty="0">
                <a:latin typeface="+mj-lt"/>
                <a:cs typeface="Andalus" panose="02020603050405020304" pitchFamily="18" charset="-78"/>
              </a:rPr>
              <a:t>9 days</a:t>
            </a:r>
          </a:p>
        </p:txBody>
      </p:sp>
      <p:sp>
        <p:nvSpPr>
          <p:cNvPr id="12" name="TextBox 67"/>
          <p:cNvSpPr txBox="1">
            <a:spLocks noChangeArrowheads="1"/>
          </p:cNvSpPr>
          <p:nvPr/>
        </p:nvSpPr>
        <p:spPr bwMode="auto">
          <a:xfrm>
            <a:off x="8262832" y="1546053"/>
            <a:ext cx="815014" cy="271459"/>
          </a:xfrm>
          <a:prstGeom prst="rect">
            <a:avLst/>
          </a:prstGeom>
          <a:noFill/>
          <a:ln>
            <a:noFill/>
          </a:ln>
        </p:spPr>
        <p:txBody>
          <a:bodyPr wrap="square" lIns="76809" tIns="38405" rIns="76809" bIns="3840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altLang="en-US" sz="1400" b="1" dirty="0">
                <a:latin typeface="+mj-lt"/>
                <a:cs typeface="Andalus" panose="02020603050405020304" pitchFamily="18" charset="-78"/>
              </a:rPr>
              <a:t>22 days</a:t>
            </a:r>
          </a:p>
        </p:txBody>
      </p:sp>
      <p:sp>
        <p:nvSpPr>
          <p:cNvPr id="13" name="TextBox 8"/>
          <p:cNvSpPr>
            <a:spLocks noChangeArrowheads="1"/>
          </p:cNvSpPr>
          <p:nvPr/>
        </p:nvSpPr>
        <p:spPr bwMode="auto">
          <a:xfrm>
            <a:off x="6266096" y="2379273"/>
            <a:ext cx="2070888" cy="453571"/>
          </a:xfrm>
          <a:prstGeom prst="roundRect">
            <a:avLst>
              <a:gd name="adj" fmla="val 16667"/>
            </a:avLst>
          </a:prstGeom>
          <a:solidFill>
            <a:srgbClr val="7030A0">
              <a:alpha val="80000"/>
            </a:srgbClr>
          </a:solidFill>
          <a:ln w="25400" cap="flat" cmpd="sng" algn="ctr">
            <a:solidFill>
              <a:sysClr val="window" lastClr="FFFFFF"/>
            </a:solidFill>
            <a:prstDash val="solid"/>
          </a:ln>
          <a:effectLst/>
        </p:spPr>
        <p:txBody>
          <a:bodyPr wrap="square" lIns="76809" tIns="38405" rIns="76809" bIns="3840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defRPr/>
            </a:pPr>
            <a:r>
              <a:rPr lang="en-US" altLang="en-US" sz="1200" b="1" kern="0" dirty="0">
                <a:solidFill>
                  <a:prstClr val="white"/>
                </a:solidFill>
                <a:latin typeface="+mj-lt"/>
                <a:cs typeface="Andalus" panose="02020603050405020304" pitchFamily="18" charset="-78"/>
              </a:rPr>
              <a:t>Workshop – I (Stakeholder Meeting)</a:t>
            </a:r>
          </a:p>
        </p:txBody>
      </p:sp>
      <p:sp>
        <p:nvSpPr>
          <p:cNvPr id="14" name="TextBox 8"/>
          <p:cNvSpPr>
            <a:spLocks noChangeArrowheads="1"/>
          </p:cNvSpPr>
          <p:nvPr/>
        </p:nvSpPr>
        <p:spPr bwMode="auto">
          <a:xfrm>
            <a:off x="6370266" y="813660"/>
            <a:ext cx="1866167" cy="269691"/>
          </a:xfrm>
          <a:prstGeom prst="roundRect">
            <a:avLst>
              <a:gd name="adj" fmla="val 16667"/>
            </a:avLst>
          </a:prstGeom>
          <a:solidFill>
            <a:schemeClr val="accent1">
              <a:alpha val="80000"/>
            </a:schemeClr>
          </a:solidFill>
          <a:ln w="25400" cap="flat" cmpd="sng" algn="ctr">
            <a:solidFill>
              <a:sysClr val="window" lastClr="FFFFFF"/>
            </a:solidFill>
            <a:prstDash val="solid"/>
          </a:ln>
          <a:effectLst/>
        </p:spPr>
        <p:txBody>
          <a:bodyPr wrap="square" lIns="76809" tIns="38405" rIns="76809" bIns="38405">
            <a:spAutoFit/>
          </a:bodyPr>
          <a:lstStyle/>
          <a:p>
            <a:pPr algn="ctr" eaLnBrk="0" hangingPunct="0">
              <a:lnSpc>
                <a:spcPct val="90000"/>
              </a:lnSpc>
              <a:defRPr/>
            </a:pPr>
            <a:r>
              <a:rPr lang="en-US" altLang="en-US" sz="1200" b="1" kern="0" dirty="0">
                <a:solidFill>
                  <a:prstClr val="white"/>
                </a:solidFill>
                <a:latin typeface="+mj-lt"/>
                <a:cs typeface="Andalus" panose="02020603050405020304" pitchFamily="18" charset="-78"/>
              </a:rPr>
              <a:t>Kickoff Meeting</a:t>
            </a:r>
          </a:p>
        </p:txBody>
      </p:sp>
      <p:sp>
        <p:nvSpPr>
          <p:cNvPr id="15" name="TextBox 67"/>
          <p:cNvSpPr txBox="1">
            <a:spLocks noChangeArrowheads="1"/>
          </p:cNvSpPr>
          <p:nvPr/>
        </p:nvSpPr>
        <p:spPr bwMode="auto">
          <a:xfrm>
            <a:off x="8273349" y="788829"/>
            <a:ext cx="661667" cy="271459"/>
          </a:xfrm>
          <a:prstGeom prst="rect">
            <a:avLst/>
          </a:prstGeom>
          <a:noFill/>
          <a:ln>
            <a:noFill/>
          </a:ln>
        </p:spPr>
        <p:txBody>
          <a:bodyPr wrap="none" lIns="76809" tIns="38405" rIns="76809" bIns="3840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defRPr/>
            </a:pPr>
            <a:r>
              <a:rPr lang="en-US" altLang="en-US" sz="1400" b="1" dirty="0">
                <a:latin typeface="+mj-lt"/>
                <a:cs typeface="Andalus" panose="02020603050405020304" pitchFamily="18" charset="-78"/>
              </a:rPr>
              <a:t>2days</a:t>
            </a:r>
          </a:p>
        </p:txBody>
      </p:sp>
      <p:sp>
        <p:nvSpPr>
          <p:cNvPr id="16" name="TextBox 67"/>
          <p:cNvSpPr txBox="1">
            <a:spLocks noChangeArrowheads="1"/>
          </p:cNvSpPr>
          <p:nvPr/>
        </p:nvSpPr>
        <p:spPr bwMode="auto">
          <a:xfrm>
            <a:off x="8283840" y="2528851"/>
            <a:ext cx="831585" cy="271459"/>
          </a:xfrm>
          <a:prstGeom prst="rect">
            <a:avLst/>
          </a:prstGeom>
          <a:noFill/>
          <a:ln>
            <a:noFill/>
          </a:ln>
        </p:spPr>
        <p:txBody>
          <a:bodyPr wrap="none" lIns="76809" tIns="38405" rIns="76809" bIns="3840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90000"/>
              </a:lnSpc>
              <a:spcBef>
                <a:spcPct val="0"/>
              </a:spcBef>
              <a:buFontTx/>
              <a:buNone/>
              <a:defRPr/>
            </a:pPr>
            <a:r>
              <a:rPr lang="en-US" altLang="en-US" sz="1400" b="1" dirty="0">
                <a:latin typeface="+mj-lt"/>
                <a:cs typeface="Andalus" panose="02020603050405020304" pitchFamily="18" charset="-78"/>
              </a:rPr>
              <a:t>47 Days</a:t>
            </a:r>
          </a:p>
        </p:txBody>
      </p:sp>
      <p:graphicFrame>
        <p:nvGraphicFramePr>
          <p:cNvPr id="17" name="Diagram 16"/>
          <p:cNvGraphicFramePr/>
          <p:nvPr>
            <p:extLst>
              <p:ext uri="{D42A27DB-BD31-4B8C-83A1-F6EECF244321}">
                <p14:modId xmlns:p14="http://schemas.microsoft.com/office/powerpoint/2010/main" xmlns="" val="4153740173"/>
              </p:ext>
            </p:extLst>
          </p:nvPr>
        </p:nvGraphicFramePr>
        <p:xfrm>
          <a:off x="1955487" y="1513746"/>
          <a:ext cx="2317113" cy="645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Box 8"/>
          <p:cNvSpPr>
            <a:spLocks noChangeArrowheads="1"/>
          </p:cNvSpPr>
          <p:nvPr/>
        </p:nvSpPr>
        <p:spPr bwMode="auto">
          <a:xfrm>
            <a:off x="1955487" y="994679"/>
            <a:ext cx="2294498" cy="453571"/>
          </a:xfrm>
          <a:prstGeom prst="roundRect">
            <a:avLst>
              <a:gd name="adj" fmla="val 16667"/>
            </a:avLst>
          </a:prstGeom>
          <a:solidFill>
            <a:schemeClr val="accent1">
              <a:alpha val="80000"/>
            </a:schemeClr>
          </a:solidFill>
          <a:ln w="25400" cap="flat" cmpd="sng" algn="ctr">
            <a:solidFill>
              <a:sysClr val="window" lastClr="FFFFFF"/>
            </a:solidFill>
            <a:prstDash val="solid"/>
          </a:ln>
          <a:effectLst/>
        </p:spPr>
        <p:txBody>
          <a:bodyPr wrap="square" lIns="76809" tIns="38405" rIns="76809" bIns="3840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defRPr/>
            </a:pPr>
            <a:r>
              <a:rPr lang="en-US" altLang="en-US" sz="1200" b="1" kern="0" dirty="0">
                <a:solidFill>
                  <a:prstClr val="white"/>
                </a:solidFill>
                <a:latin typeface="+mj-lt"/>
                <a:cs typeface="Andalus" panose="02020603050405020304" pitchFamily="18" charset="-78"/>
              </a:rPr>
              <a:t>Primary and Secondary data Collection</a:t>
            </a:r>
          </a:p>
        </p:txBody>
      </p:sp>
      <p:sp>
        <p:nvSpPr>
          <p:cNvPr id="19" name="Pentagon 18"/>
          <p:cNvSpPr/>
          <p:nvPr/>
        </p:nvSpPr>
        <p:spPr>
          <a:xfrm>
            <a:off x="4421843" y="2739479"/>
            <a:ext cx="1871713" cy="424161"/>
          </a:xfrm>
          <a:prstGeom prst="homePlate">
            <a:avLst>
              <a:gd name="adj" fmla="val 37561"/>
            </a:avLst>
          </a:prstGeom>
          <a:solidFill>
            <a:schemeClr val="accent5">
              <a:lumMod val="50000"/>
              <a:alpha val="90000"/>
            </a:schemeClr>
          </a:solidFill>
          <a:ln w="38100" cap="flat" cmpd="sng" algn="ctr">
            <a:noFill/>
            <a:prstDash val="solid"/>
          </a:ln>
          <a:effectLst>
            <a:outerShdw blurRad="40000" dist="20000" dir="5400000" rotWithShape="0">
              <a:srgbClr val="000000">
                <a:alpha val="38000"/>
              </a:srgbClr>
            </a:outerShdw>
          </a:effectLst>
        </p:spPr>
        <p:txBody>
          <a:bodyPr lIns="76809" tIns="38405" rIns="76809" bIns="38405" anchor="ctr"/>
          <a:lstStyle/>
          <a:p>
            <a:pPr algn="ctr" defTabSz="767715">
              <a:lnSpc>
                <a:spcPct val="90000"/>
              </a:lnSpc>
              <a:defRPr/>
            </a:pPr>
            <a:r>
              <a:rPr lang="en-US" sz="1200" b="1" kern="0" dirty="0">
                <a:solidFill>
                  <a:prstClr val="white"/>
                </a:solidFill>
                <a:latin typeface="+mj-lt"/>
                <a:cs typeface="Andalus" panose="02020603050405020304" pitchFamily="18" charset="-78"/>
              </a:rPr>
              <a:t>Concept report and Map</a:t>
            </a:r>
          </a:p>
        </p:txBody>
      </p:sp>
      <p:sp>
        <p:nvSpPr>
          <p:cNvPr id="20" name="Pentagon 19"/>
          <p:cNvSpPr/>
          <p:nvPr/>
        </p:nvSpPr>
        <p:spPr>
          <a:xfrm>
            <a:off x="4406513" y="3207088"/>
            <a:ext cx="1942843" cy="410261"/>
          </a:xfrm>
          <a:prstGeom prst="homePlate">
            <a:avLst>
              <a:gd name="adj" fmla="val 34832"/>
            </a:avLst>
          </a:prstGeom>
          <a:solidFill>
            <a:srgbClr val="5D5D5D"/>
          </a:solidFill>
          <a:ln w="38100" cap="flat" cmpd="sng" algn="ctr">
            <a:noFill/>
            <a:prstDash val="solid"/>
          </a:ln>
          <a:effectLst>
            <a:outerShdw blurRad="40000" dist="20000" dir="5400000" rotWithShape="0">
              <a:srgbClr val="000000">
                <a:alpha val="38000"/>
              </a:srgbClr>
            </a:outerShdw>
          </a:effectLst>
        </p:spPr>
        <p:txBody>
          <a:bodyPr lIns="76809" tIns="38405" rIns="76809" bIns="38405" anchor="ctr"/>
          <a:lstStyle/>
          <a:p>
            <a:pPr algn="ctr" defTabSz="767715">
              <a:lnSpc>
                <a:spcPct val="90000"/>
              </a:lnSpc>
              <a:defRPr/>
            </a:pPr>
            <a:r>
              <a:rPr lang="en-US" sz="1200" kern="0" dirty="0">
                <a:solidFill>
                  <a:prstClr val="white"/>
                </a:solidFill>
                <a:latin typeface="+mj-lt"/>
                <a:cs typeface="Andalus" panose="02020603050405020304" pitchFamily="18" charset="-78"/>
              </a:rPr>
              <a:t>Demand Assessment - &amp; Demographic Projections </a:t>
            </a:r>
          </a:p>
        </p:txBody>
      </p:sp>
      <p:sp>
        <p:nvSpPr>
          <p:cNvPr id="21" name="Rectangle 20"/>
          <p:cNvSpPr/>
          <p:nvPr/>
        </p:nvSpPr>
        <p:spPr>
          <a:xfrm>
            <a:off x="1930920" y="2930961"/>
            <a:ext cx="2334395" cy="409959"/>
          </a:xfrm>
          <a:prstGeom prst="rect">
            <a:avLst/>
          </a:prstGeom>
          <a:solidFill>
            <a:schemeClr val="accent6">
              <a:lumMod val="50000"/>
              <a:alpha val="80000"/>
            </a:schemeClr>
          </a:solidFill>
          <a:ln w="25400" cap="flat" cmpd="sng" algn="ctr">
            <a:solidFill>
              <a:sysClr val="window" lastClr="FFFFFF"/>
            </a:solidFill>
            <a:prstDash val="solid"/>
          </a:ln>
          <a:effectLst/>
        </p:spPr>
        <p:txBody>
          <a:bodyPr wrap="square" lIns="76809" tIns="38405" rIns="76809" bIns="38405">
            <a:spAutoFit/>
          </a:bodyPr>
          <a:lstStyle/>
          <a:p>
            <a:pPr algn="ctr" eaLnBrk="0" hangingPunct="0">
              <a:lnSpc>
                <a:spcPct val="90000"/>
              </a:lnSpc>
              <a:defRPr/>
            </a:pPr>
            <a:r>
              <a:rPr lang="en-US" sz="1200" b="1" kern="0" dirty="0">
                <a:solidFill>
                  <a:prstClr val="white"/>
                </a:solidFill>
                <a:latin typeface="+mj-lt"/>
                <a:cs typeface="Andalus" panose="02020603050405020304" pitchFamily="18" charset="-78"/>
              </a:rPr>
              <a:t>Land suitability, SWOT Analysis, Issues</a:t>
            </a:r>
          </a:p>
        </p:txBody>
      </p:sp>
      <p:sp>
        <p:nvSpPr>
          <p:cNvPr id="22" name="Rectangle 21"/>
          <p:cNvSpPr/>
          <p:nvPr/>
        </p:nvSpPr>
        <p:spPr>
          <a:xfrm>
            <a:off x="6368453" y="1426749"/>
            <a:ext cx="1866175" cy="409959"/>
          </a:xfrm>
          <a:prstGeom prst="rect">
            <a:avLst/>
          </a:prstGeom>
          <a:solidFill>
            <a:schemeClr val="accent1">
              <a:alpha val="80000"/>
            </a:schemeClr>
          </a:solidFill>
          <a:ln w="25400" cap="flat" cmpd="sng" algn="ctr">
            <a:solidFill>
              <a:sysClr val="window" lastClr="FFFFFF"/>
            </a:solidFill>
            <a:prstDash val="solid"/>
          </a:ln>
          <a:effectLst/>
        </p:spPr>
        <p:txBody>
          <a:bodyPr wrap="square" lIns="76809" tIns="38405" rIns="76809" bIns="38405">
            <a:spAutoFit/>
          </a:bodyPr>
          <a:lstStyle/>
          <a:p>
            <a:pPr algn="ctr" eaLnBrk="0" hangingPunct="0">
              <a:lnSpc>
                <a:spcPct val="90000"/>
              </a:lnSpc>
              <a:defRPr/>
            </a:pPr>
            <a:r>
              <a:rPr lang="en-US" sz="1200" b="1" kern="0" dirty="0">
                <a:solidFill>
                  <a:prstClr val="white"/>
                </a:solidFill>
                <a:latin typeface="+mj-lt"/>
                <a:cs typeface="Andalus" panose="02020603050405020304" pitchFamily="18" charset="-78"/>
              </a:rPr>
              <a:t> Existing Situation Assessment Report </a:t>
            </a:r>
          </a:p>
        </p:txBody>
      </p:sp>
      <p:sp>
        <p:nvSpPr>
          <p:cNvPr id="23" name="Rectangle 22"/>
          <p:cNvSpPr/>
          <p:nvPr/>
        </p:nvSpPr>
        <p:spPr>
          <a:xfrm>
            <a:off x="6368454" y="1909601"/>
            <a:ext cx="1866175" cy="409959"/>
          </a:xfrm>
          <a:prstGeom prst="rect">
            <a:avLst/>
          </a:prstGeom>
          <a:solidFill>
            <a:schemeClr val="accent1">
              <a:alpha val="80000"/>
            </a:schemeClr>
          </a:solidFill>
          <a:ln w="25400" cap="flat" cmpd="sng" algn="ctr">
            <a:solidFill>
              <a:sysClr val="window" lastClr="FFFFFF"/>
            </a:solidFill>
            <a:prstDash val="solid"/>
          </a:ln>
          <a:effectLst/>
        </p:spPr>
        <p:txBody>
          <a:bodyPr wrap="square" lIns="76809" tIns="38405" rIns="76809" bIns="38405">
            <a:spAutoFit/>
          </a:bodyPr>
          <a:lstStyle/>
          <a:p>
            <a:pPr algn="ctr" eaLnBrk="0" hangingPunct="0">
              <a:lnSpc>
                <a:spcPct val="90000"/>
              </a:lnSpc>
              <a:defRPr/>
            </a:pPr>
            <a:r>
              <a:rPr lang="en-US" sz="1200" b="1" kern="0" dirty="0">
                <a:solidFill>
                  <a:prstClr val="white"/>
                </a:solidFill>
                <a:latin typeface="+mj-lt"/>
                <a:cs typeface="Andalus" panose="02020603050405020304" pitchFamily="18" charset="-78"/>
              </a:rPr>
              <a:t>Field &amp; Traffic Survey Analysis Report</a:t>
            </a:r>
          </a:p>
        </p:txBody>
      </p:sp>
      <p:sp>
        <p:nvSpPr>
          <p:cNvPr id="24" name="TextBox 67"/>
          <p:cNvSpPr txBox="1">
            <a:spLocks noChangeArrowheads="1"/>
          </p:cNvSpPr>
          <p:nvPr/>
        </p:nvSpPr>
        <p:spPr bwMode="auto">
          <a:xfrm>
            <a:off x="8244505" y="1980050"/>
            <a:ext cx="831585" cy="271459"/>
          </a:xfrm>
          <a:prstGeom prst="rect">
            <a:avLst/>
          </a:prstGeom>
          <a:noFill/>
          <a:ln>
            <a:noFill/>
          </a:ln>
        </p:spPr>
        <p:txBody>
          <a:bodyPr wrap="none" lIns="76809" tIns="38405" rIns="76809" bIns="3840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90000"/>
              </a:lnSpc>
              <a:spcBef>
                <a:spcPct val="0"/>
              </a:spcBef>
              <a:buFontTx/>
              <a:buNone/>
              <a:defRPr/>
            </a:pPr>
            <a:r>
              <a:rPr lang="en-US" altLang="en-US" sz="1400" b="1" dirty="0">
                <a:latin typeface="+mj-lt"/>
                <a:cs typeface="Andalus" panose="02020603050405020304" pitchFamily="18" charset="-78"/>
              </a:rPr>
              <a:t>37 Days</a:t>
            </a:r>
          </a:p>
        </p:txBody>
      </p:sp>
      <p:sp>
        <p:nvSpPr>
          <p:cNvPr id="25" name="Rectangle 24"/>
          <p:cNvSpPr/>
          <p:nvPr/>
        </p:nvSpPr>
        <p:spPr>
          <a:xfrm>
            <a:off x="6402418" y="2942970"/>
            <a:ext cx="1866175" cy="409959"/>
          </a:xfrm>
          <a:prstGeom prst="rect">
            <a:avLst/>
          </a:prstGeom>
          <a:solidFill>
            <a:srgbClr val="5D5D5D">
              <a:alpha val="80000"/>
            </a:srgbClr>
          </a:solidFill>
          <a:ln w="25400" cap="flat" cmpd="sng" algn="ctr">
            <a:solidFill>
              <a:sysClr val="window" lastClr="FFFFFF"/>
            </a:solidFill>
            <a:prstDash val="solid"/>
          </a:ln>
          <a:effectLst/>
        </p:spPr>
        <p:txBody>
          <a:bodyPr wrap="square" lIns="76809" tIns="38405" rIns="76809" bIns="38405">
            <a:spAutoFit/>
          </a:bodyPr>
          <a:lstStyle/>
          <a:p>
            <a:pPr algn="ctr" eaLnBrk="0" hangingPunct="0">
              <a:lnSpc>
                <a:spcPct val="90000"/>
              </a:lnSpc>
              <a:defRPr/>
            </a:pPr>
            <a:r>
              <a:rPr lang="en-US" sz="1200" b="1" kern="0" dirty="0">
                <a:solidFill>
                  <a:prstClr val="white"/>
                </a:solidFill>
                <a:latin typeface="+mj-lt"/>
                <a:cs typeface="Andalus" panose="02020603050405020304" pitchFamily="18" charset="-78"/>
              </a:rPr>
              <a:t>Vision &amp; Strategy Formulation report</a:t>
            </a:r>
          </a:p>
        </p:txBody>
      </p:sp>
      <p:sp>
        <p:nvSpPr>
          <p:cNvPr id="26" name="Rectangle 25"/>
          <p:cNvSpPr/>
          <p:nvPr/>
        </p:nvSpPr>
        <p:spPr>
          <a:xfrm>
            <a:off x="8272734" y="3029027"/>
            <a:ext cx="914400" cy="271459"/>
          </a:xfrm>
          <a:prstGeom prst="rect">
            <a:avLst/>
          </a:prstGeom>
          <a:noFill/>
          <a:ln>
            <a:noFill/>
          </a:ln>
        </p:spPr>
        <p:txBody>
          <a:bodyPr lIns="76809" tIns="38405" rIns="76809" bIns="38405">
            <a:spAutoFit/>
          </a:bodyPr>
          <a:lstStyle/>
          <a:p>
            <a:pPr>
              <a:lnSpc>
                <a:spcPct val="90000"/>
              </a:lnSpc>
              <a:defRPr/>
            </a:pPr>
            <a:r>
              <a:rPr lang="en-US" sz="1400" b="1" dirty="0">
                <a:latin typeface="+mj-lt"/>
                <a:cs typeface="Andalus" panose="02020603050405020304" pitchFamily="18" charset="-78"/>
              </a:rPr>
              <a:t>52 Days</a:t>
            </a:r>
          </a:p>
        </p:txBody>
      </p:sp>
      <p:sp>
        <p:nvSpPr>
          <p:cNvPr id="30" name="Title 1"/>
          <p:cNvSpPr txBox="1">
            <a:spLocks/>
          </p:cNvSpPr>
          <p:nvPr/>
        </p:nvSpPr>
        <p:spPr>
          <a:xfrm>
            <a:off x="237740" y="68831"/>
            <a:ext cx="8510721" cy="738664"/>
          </a:xfrm>
          <a:prstGeom prst="rect">
            <a:avLst/>
          </a:prstGeom>
        </p:spPr>
        <p:txBody>
          <a:bodyPr wrap="square" lIns="0" tIns="0" rIns="0" bIns="0" anchor="ctr" anchorCtr="0">
            <a:spAutoFit/>
          </a:bodyPr>
          <a:lstStyle>
            <a:lvl1pPr algn="l" rtl="0" eaLnBrk="0" fontAlgn="base" hangingPunct="0">
              <a:spcBef>
                <a:spcPct val="0"/>
              </a:spcBef>
              <a:spcAft>
                <a:spcPct val="0"/>
              </a:spcAft>
              <a:defRPr sz="2100" b="1" kern="1200" baseline="0">
                <a:solidFill>
                  <a:srgbClr val="D12435"/>
                </a:solidFill>
                <a:latin typeface="Calibri" panose="020F0502020204030204" pitchFamily="34" charset="0"/>
                <a:ea typeface="MS PGothic" panose="020B0600070205080204" pitchFamily="34" charset="-128"/>
                <a:cs typeface="Arial" panose="020B0604020202020204" pitchFamily="34" charset="0"/>
              </a:defRPr>
            </a:lvl1pPr>
            <a:lvl2pPr algn="ctr" rtl="0" eaLnBrk="0" fontAlgn="base" hangingPunct="0">
              <a:spcBef>
                <a:spcPct val="0"/>
              </a:spcBef>
              <a:spcAft>
                <a:spcPct val="0"/>
              </a:spcAft>
              <a:defRPr sz="4500">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45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45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4500">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457200" algn="ctr" rtl="0" eaLnBrk="1" fontAlgn="base" hangingPunct="1">
              <a:spcBef>
                <a:spcPct val="0"/>
              </a:spcBef>
              <a:spcAft>
                <a:spcPct val="0"/>
              </a:spcAft>
              <a:defRPr sz="4500">
                <a:solidFill>
                  <a:schemeClr val="tx1"/>
                </a:solidFill>
                <a:latin typeface="Arial" panose="020B0604020202020204" pitchFamily="34" charset="0"/>
              </a:defRPr>
            </a:lvl6pPr>
            <a:lvl7pPr marL="914400" algn="ctr" rtl="0" eaLnBrk="1" fontAlgn="base" hangingPunct="1">
              <a:spcBef>
                <a:spcPct val="0"/>
              </a:spcBef>
              <a:spcAft>
                <a:spcPct val="0"/>
              </a:spcAft>
              <a:defRPr sz="4500">
                <a:solidFill>
                  <a:schemeClr val="tx1"/>
                </a:solidFill>
                <a:latin typeface="Arial" panose="020B0604020202020204" pitchFamily="34" charset="0"/>
              </a:defRPr>
            </a:lvl7pPr>
            <a:lvl8pPr marL="1371600" algn="ctr" rtl="0" eaLnBrk="1" fontAlgn="base" hangingPunct="1">
              <a:spcBef>
                <a:spcPct val="0"/>
              </a:spcBef>
              <a:spcAft>
                <a:spcPct val="0"/>
              </a:spcAft>
              <a:defRPr sz="4500">
                <a:solidFill>
                  <a:schemeClr val="tx1"/>
                </a:solidFill>
                <a:latin typeface="Arial" panose="020B0604020202020204" pitchFamily="34" charset="0"/>
              </a:defRPr>
            </a:lvl8pPr>
            <a:lvl9pPr marL="1828165" algn="ctr" rtl="0" eaLnBrk="1" fontAlgn="base" hangingPunct="1">
              <a:spcBef>
                <a:spcPct val="0"/>
              </a:spcBef>
              <a:spcAft>
                <a:spcPct val="0"/>
              </a:spcAft>
              <a:defRPr sz="4500">
                <a:solidFill>
                  <a:schemeClr val="tx1"/>
                </a:solidFill>
                <a:latin typeface="Arial" panose="020B0604020202020204" pitchFamily="34" charset="0"/>
              </a:defRPr>
            </a:lvl9pPr>
          </a:lstStyle>
          <a:p>
            <a:r>
              <a:rPr lang="en-IN" sz="2400" dirty="0"/>
              <a:t>SPATIAL PLAN PREPARATION METHODOLOGY IN ANDHRA PRADESH - IN DETAIL</a:t>
            </a:r>
          </a:p>
        </p:txBody>
      </p:sp>
      <p:sp>
        <p:nvSpPr>
          <p:cNvPr id="31" name="Rectangle 30"/>
          <p:cNvSpPr/>
          <p:nvPr/>
        </p:nvSpPr>
        <p:spPr>
          <a:xfrm>
            <a:off x="175385" y="5004219"/>
            <a:ext cx="1638862" cy="830997"/>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altLang="en-US" sz="1200" b="1" dirty="0">
                <a:solidFill>
                  <a:schemeClr val="bg1"/>
                </a:solidFill>
                <a:latin typeface="+mj-lt"/>
              </a:rPr>
              <a:t>Draft GIS based Master Plans with Zoning </a:t>
            </a:r>
          </a:p>
          <a:p>
            <a:pPr algn="ctr">
              <a:defRPr/>
            </a:pPr>
            <a:r>
              <a:rPr lang="en-US" altLang="en-US" sz="1200" b="1" dirty="0">
                <a:solidFill>
                  <a:schemeClr val="bg1"/>
                </a:solidFill>
                <a:latin typeface="+mj-lt"/>
              </a:rPr>
              <a:t>Regulations.</a:t>
            </a:r>
          </a:p>
        </p:txBody>
      </p:sp>
      <p:sp>
        <p:nvSpPr>
          <p:cNvPr id="32" name="Rectangle 31"/>
          <p:cNvSpPr/>
          <p:nvPr/>
        </p:nvSpPr>
        <p:spPr>
          <a:xfrm>
            <a:off x="215245" y="5983628"/>
            <a:ext cx="2094814" cy="461665"/>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altLang="en-US" sz="1200" b="1" dirty="0">
                <a:solidFill>
                  <a:schemeClr val="bg1"/>
                </a:solidFill>
                <a:latin typeface="+mj-lt"/>
              </a:rPr>
              <a:t>Assistance to </a:t>
            </a:r>
          </a:p>
          <a:p>
            <a:pPr algn="ctr">
              <a:defRPr/>
            </a:pPr>
            <a:r>
              <a:rPr lang="en-US" altLang="en-US" sz="1200" b="1" dirty="0">
                <a:solidFill>
                  <a:schemeClr val="bg1"/>
                </a:solidFill>
                <a:latin typeface="+mj-lt"/>
              </a:rPr>
              <a:t>PR&amp;RD in notification</a:t>
            </a:r>
          </a:p>
        </p:txBody>
      </p:sp>
      <p:sp>
        <p:nvSpPr>
          <p:cNvPr id="34" name="Rectangle 33"/>
          <p:cNvSpPr/>
          <p:nvPr/>
        </p:nvSpPr>
        <p:spPr>
          <a:xfrm>
            <a:off x="215245" y="3948263"/>
            <a:ext cx="1625567" cy="461665"/>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altLang="en-US" sz="1200" b="1" dirty="0">
                <a:solidFill>
                  <a:schemeClr val="bg1"/>
                </a:solidFill>
                <a:latin typeface="+mj-lt"/>
              </a:rPr>
              <a:t>Preliminary Draft Master Plan</a:t>
            </a:r>
          </a:p>
        </p:txBody>
      </p:sp>
      <p:graphicFrame>
        <p:nvGraphicFramePr>
          <p:cNvPr id="35" name="Diagram 34"/>
          <p:cNvGraphicFramePr/>
          <p:nvPr>
            <p:extLst>
              <p:ext uri="{D42A27DB-BD31-4B8C-83A1-F6EECF244321}">
                <p14:modId xmlns:p14="http://schemas.microsoft.com/office/powerpoint/2010/main" xmlns="" val="4179021959"/>
              </p:ext>
            </p:extLst>
          </p:nvPr>
        </p:nvGraphicFramePr>
        <p:xfrm>
          <a:off x="1912854" y="3532822"/>
          <a:ext cx="2326510" cy="13710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6" name="Pentagon 35"/>
          <p:cNvSpPr/>
          <p:nvPr/>
        </p:nvSpPr>
        <p:spPr>
          <a:xfrm>
            <a:off x="4385296" y="4196844"/>
            <a:ext cx="1885950" cy="394247"/>
          </a:xfrm>
          <a:prstGeom prst="homePlate">
            <a:avLst/>
          </a:prstGeom>
          <a:solidFill>
            <a:schemeClr val="accent2">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lIns="76809" tIns="38405" rIns="76809" bIns="38405" anchor="ctr"/>
          <a:lstStyle/>
          <a:p>
            <a:pPr algn="ctr">
              <a:defRPr/>
            </a:pPr>
            <a:r>
              <a:rPr lang="en-US" sz="1200" b="1" dirty="0">
                <a:latin typeface="+mj-lt"/>
              </a:rPr>
              <a:t>Proposed Land Use Plan</a:t>
            </a:r>
          </a:p>
        </p:txBody>
      </p:sp>
      <p:sp>
        <p:nvSpPr>
          <p:cNvPr id="37" name="Pentagon 30"/>
          <p:cNvSpPr/>
          <p:nvPr/>
        </p:nvSpPr>
        <p:spPr>
          <a:xfrm>
            <a:off x="4385296" y="3758651"/>
            <a:ext cx="1885950" cy="354152"/>
          </a:xfrm>
          <a:prstGeom prst="homePlate">
            <a:avLst/>
          </a:prstGeom>
          <a:solidFill>
            <a:schemeClr val="accent2">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lIns="76809" tIns="38405" rIns="76809" bIns="38405" anchor="ctr"/>
          <a:lstStyle/>
          <a:p>
            <a:pPr algn="ctr">
              <a:defRPr/>
            </a:pPr>
            <a:r>
              <a:rPr lang="en-US" sz="1200" b="1" dirty="0">
                <a:latin typeface="+mj-lt"/>
              </a:rPr>
              <a:t>Preliminary Proposal Plan</a:t>
            </a:r>
          </a:p>
        </p:txBody>
      </p:sp>
      <p:sp>
        <p:nvSpPr>
          <p:cNvPr id="38" name="Rectangle 37"/>
          <p:cNvSpPr/>
          <p:nvPr/>
        </p:nvSpPr>
        <p:spPr>
          <a:xfrm>
            <a:off x="6363726" y="3846511"/>
            <a:ext cx="1876052" cy="446892"/>
          </a:xfrm>
          <a:prstGeom prst="rect">
            <a:avLst/>
          </a:prstGeom>
          <a:solidFill>
            <a:schemeClr val="accent2">
              <a:lumMod val="40000"/>
              <a:lumOff val="60000"/>
            </a:schemeClr>
          </a:solidFill>
          <a:ln w="25400" cap="flat" cmpd="sng" algn="ctr">
            <a:solidFill>
              <a:sysClr val="window" lastClr="FFFFFF"/>
            </a:solidFill>
            <a:prstDash val="solid"/>
          </a:ln>
          <a:effectLst/>
        </p:spPr>
        <p:txBody>
          <a:bodyPr wrap="square" lIns="76809" tIns="38405" rIns="76809" bIns="38405">
            <a:spAutoFit/>
          </a:bodyPr>
          <a:lstStyle/>
          <a:p>
            <a:pPr algn="ctr" eaLnBrk="0" hangingPunct="0">
              <a:defRPr/>
            </a:pPr>
            <a:r>
              <a:rPr lang="en-US" sz="1200" b="1" kern="0" dirty="0">
                <a:latin typeface="+mj-lt"/>
                <a:cs typeface="Andalus" panose="02020603050405020304" pitchFamily="18" charset="-78"/>
              </a:rPr>
              <a:t>Preliminary Draft Master Plan Report</a:t>
            </a:r>
          </a:p>
        </p:txBody>
      </p:sp>
      <p:sp>
        <p:nvSpPr>
          <p:cNvPr id="39" name="TextBox 8"/>
          <p:cNvSpPr>
            <a:spLocks noChangeArrowheads="1"/>
          </p:cNvSpPr>
          <p:nvPr/>
        </p:nvSpPr>
        <p:spPr bwMode="auto">
          <a:xfrm>
            <a:off x="6293556" y="4509785"/>
            <a:ext cx="2070888" cy="494434"/>
          </a:xfrm>
          <a:prstGeom prst="roundRect">
            <a:avLst>
              <a:gd name="adj" fmla="val 16667"/>
            </a:avLst>
          </a:prstGeom>
          <a:solidFill>
            <a:srgbClr val="7030A0">
              <a:alpha val="80000"/>
            </a:srgbClr>
          </a:solidFill>
          <a:ln w="25400" cap="flat" cmpd="sng" algn="ctr">
            <a:solidFill>
              <a:sysClr val="window" lastClr="FFFFFF"/>
            </a:solidFill>
            <a:prstDash val="solid"/>
          </a:ln>
          <a:effectLst/>
        </p:spPr>
        <p:txBody>
          <a:bodyPr wrap="square" lIns="76809" tIns="38405" rIns="76809" bIns="3840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1200" b="1" kern="0" dirty="0">
                <a:solidFill>
                  <a:prstClr val="white"/>
                </a:solidFill>
                <a:latin typeface="+mj-lt"/>
                <a:cs typeface="Andalus" panose="02020603050405020304" pitchFamily="18" charset="-78"/>
              </a:rPr>
              <a:t>Workshop – II (Stakeholder meeting)</a:t>
            </a:r>
          </a:p>
        </p:txBody>
      </p:sp>
      <p:sp>
        <p:nvSpPr>
          <p:cNvPr id="40" name="Pentagon 39"/>
          <p:cNvSpPr/>
          <p:nvPr/>
        </p:nvSpPr>
        <p:spPr>
          <a:xfrm>
            <a:off x="4372985" y="4926347"/>
            <a:ext cx="1885950" cy="399541"/>
          </a:xfrm>
          <a:prstGeom prst="homePlate">
            <a:avLst/>
          </a:prstGeom>
          <a:solidFill>
            <a:schemeClr val="accent1">
              <a:lumMod val="60000"/>
              <a:lumOff val="40000"/>
            </a:schemeClr>
          </a:solidFill>
          <a:ln w="38100" cap="flat" cmpd="sng" algn="ctr">
            <a:noFill/>
            <a:prstDash val="solid"/>
          </a:ln>
          <a:effectLst>
            <a:outerShdw blurRad="40000" dist="20000" dir="5400000" rotWithShape="0">
              <a:srgbClr val="000000">
                <a:alpha val="38000"/>
              </a:srgbClr>
            </a:outerShdw>
          </a:effectLst>
        </p:spPr>
        <p:txBody>
          <a:bodyPr lIns="76809" tIns="38405" rIns="76809" bIns="38405" anchor="ctr"/>
          <a:lstStyle/>
          <a:p>
            <a:pPr algn="ctr">
              <a:defRPr/>
            </a:pPr>
            <a:r>
              <a:rPr lang="en-US" sz="1200" b="1" dirty="0">
                <a:latin typeface="+mj-lt"/>
              </a:rPr>
              <a:t>Feedback from Workshop II</a:t>
            </a:r>
          </a:p>
        </p:txBody>
      </p:sp>
      <p:sp>
        <p:nvSpPr>
          <p:cNvPr id="41" name="Pentagon 40"/>
          <p:cNvSpPr/>
          <p:nvPr/>
        </p:nvSpPr>
        <p:spPr>
          <a:xfrm>
            <a:off x="4356614" y="5419725"/>
            <a:ext cx="1885950" cy="415904"/>
          </a:xfrm>
          <a:prstGeom prst="homePlate">
            <a:avLst/>
          </a:prstGeom>
          <a:solidFill>
            <a:schemeClr val="accent1">
              <a:lumMod val="60000"/>
              <a:lumOff val="40000"/>
            </a:schemeClr>
          </a:solidFill>
          <a:ln w="38100" cap="flat" cmpd="sng" algn="ctr">
            <a:noFill/>
            <a:prstDash val="solid"/>
          </a:ln>
          <a:effectLst>
            <a:outerShdw blurRad="40000" dist="20000" dir="5400000" rotWithShape="0">
              <a:srgbClr val="000000">
                <a:alpha val="38000"/>
              </a:srgbClr>
            </a:outerShdw>
          </a:effectLst>
        </p:spPr>
        <p:txBody>
          <a:bodyPr lIns="76809" tIns="38405" rIns="76809" bIns="38405" anchor="ctr"/>
          <a:lstStyle/>
          <a:p>
            <a:pPr algn="ctr">
              <a:defRPr/>
            </a:pPr>
            <a:r>
              <a:rPr lang="en-US" sz="1200" b="1" dirty="0">
                <a:latin typeface="+mj-lt"/>
              </a:rPr>
              <a:t>GIS based Master Plan &amp; Study maps</a:t>
            </a:r>
          </a:p>
        </p:txBody>
      </p:sp>
      <p:sp>
        <p:nvSpPr>
          <p:cNvPr id="42" name="Rectangle 41"/>
          <p:cNvSpPr/>
          <p:nvPr/>
        </p:nvSpPr>
        <p:spPr>
          <a:xfrm>
            <a:off x="6378330" y="5138577"/>
            <a:ext cx="1866175" cy="446892"/>
          </a:xfrm>
          <a:prstGeom prst="rect">
            <a:avLst/>
          </a:prstGeom>
          <a:solidFill>
            <a:schemeClr val="accent1">
              <a:lumMod val="60000"/>
              <a:lumOff val="40000"/>
            </a:schemeClr>
          </a:solidFill>
          <a:ln w="25400" cap="flat" cmpd="sng" algn="ctr">
            <a:solidFill>
              <a:sysClr val="window" lastClr="FFFFFF"/>
            </a:solidFill>
            <a:prstDash val="solid"/>
          </a:ln>
          <a:effectLst/>
        </p:spPr>
        <p:txBody>
          <a:bodyPr wrap="square" lIns="76809" tIns="38405" rIns="76809" bIns="38405">
            <a:spAutoFit/>
          </a:bodyPr>
          <a:lstStyle/>
          <a:p>
            <a:pPr algn="ctr" eaLnBrk="0" hangingPunct="0">
              <a:defRPr/>
            </a:pPr>
            <a:r>
              <a:rPr lang="en-US" sz="1200" b="1" kern="0" dirty="0">
                <a:latin typeface="+mj-lt"/>
                <a:cs typeface="Andalus" panose="02020603050405020304" pitchFamily="18" charset="-78"/>
              </a:rPr>
              <a:t>Draft Master Plan Report</a:t>
            </a:r>
          </a:p>
        </p:txBody>
      </p:sp>
      <p:sp>
        <p:nvSpPr>
          <p:cNvPr id="43" name="Rectangle 42"/>
          <p:cNvSpPr/>
          <p:nvPr/>
        </p:nvSpPr>
        <p:spPr>
          <a:xfrm>
            <a:off x="695283" y="6403904"/>
            <a:ext cx="1316389" cy="293004"/>
          </a:xfrm>
          <a:prstGeom prst="rect">
            <a:avLst/>
          </a:prstGeom>
          <a:noFill/>
          <a:ln>
            <a:noFill/>
          </a:ln>
        </p:spPr>
        <p:txBody>
          <a:bodyPr wrap="square" lIns="76809" tIns="38405" rIns="76809" bIns="38405">
            <a:spAutoFit/>
          </a:bodyPr>
          <a:lstStyle/>
          <a:p>
            <a:pPr>
              <a:defRPr/>
            </a:pPr>
            <a:r>
              <a:rPr lang="en-US" sz="1400" b="1" dirty="0">
                <a:latin typeface="+mj-lt"/>
                <a:cs typeface="Andalus" panose="02020603050405020304" pitchFamily="18" charset="-78"/>
              </a:rPr>
              <a:t>142 Days</a:t>
            </a:r>
          </a:p>
        </p:txBody>
      </p:sp>
      <p:sp>
        <p:nvSpPr>
          <p:cNvPr id="44" name="Rectangle 43"/>
          <p:cNvSpPr/>
          <p:nvPr/>
        </p:nvSpPr>
        <p:spPr>
          <a:xfrm>
            <a:off x="8290132" y="5313903"/>
            <a:ext cx="833438" cy="293004"/>
          </a:xfrm>
          <a:prstGeom prst="rect">
            <a:avLst/>
          </a:prstGeom>
          <a:noFill/>
          <a:ln>
            <a:noFill/>
          </a:ln>
        </p:spPr>
        <p:txBody>
          <a:bodyPr lIns="76809" tIns="38405" rIns="76809" bIns="38405">
            <a:spAutoFit/>
          </a:bodyPr>
          <a:lstStyle/>
          <a:p>
            <a:pPr>
              <a:defRPr/>
            </a:pPr>
            <a:r>
              <a:rPr lang="en-US" sz="1400" b="1" dirty="0">
                <a:latin typeface="+mj-lt"/>
                <a:cs typeface="Andalus" panose="02020603050405020304" pitchFamily="18" charset="-78"/>
              </a:rPr>
              <a:t>72 Days</a:t>
            </a:r>
          </a:p>
        </p:txBody>
      </p:sp>
      <p:sp>
        <p:nvSpPr>
          <p:cNvPr id="45" name="Rectangle 44"/>
          <p:cNvSpPr/>
          <p:nvPr/>
        </p:nvSpPr>
        <p:spPr>
          <a:xfrm>
            <a:off x="8276232" y="3819799"/>
            <a:ext cx="871538" cy="293004"/>
          </a:xfrm>
          <a:prstGeom prst="rect">
            <a:avLst/>
          </a:prstGeom>
          <a:noFill/>
          <a:ln>
            <a:noFill/>
          </a:ln>
        </p:spPr>
        <p:txBody>
          <a:bodyPr lIns="76809" tIns="38405" rIns="76809" bIns="38405">
            <a:spAutoFit/>
          </a:bodyPr>
          <a:lstStyle/>
          <a:p>
            <a:pPr>
              <a:defRPr/>
            </a:pPr>
            <a:r>
              <a:rPr lang="en-US" sz="1400" b="1" dirty="0">
                <a:latin typeface="+mj-lt"/>
                <a:cs typeface="Andalus" panose="02020603050405020304" pitchFamily="18" charset="-78"/>
              </a:rPr>
              <a:t>67 Days</a:t>
            </a:r>
          </a:p>
        </p:txBody>
      </p:sp>
      <p:cxnSp>
        <p:nvCxnSpPr>
          <p:cNvPr id="46" name="Straight Arrow Connector 45"/>
          <p:cNvCxnSpPr/>
          <p:nvPr/>
        </p:nvCxnSpPr>
        <p:spPr>
          <a:xfrm flipV="1">
            <a:off x="2341434" y="6214460"/>
            <a:ext cx="720080" cy="986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7" name="Rectangle 46"/>
          <p:cNvSpPr/>
          <p:nvPr/>
        </p:nvSpPr>
        <p:spPr>
          <a:xfrm>
            <a:off x="3088974" y="5955128"/>
            <a:ext cx="2641474" cy="461665"/>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en-US" altLang="en-US" sz="1200" b="1" dirty="0">
                <a:solidFill>
                  <a:schemeClr val="bg1"/>
                </a:solidFill>
                <a:latin typeface="+mj-lt"/>
              </a:rPr>
              <a:t>Finalization of Final </a:t>
            </a:r>
          </a:p>
          <a:p>
            <a:pPr algn="ctr">
              <a:defRPr/>
            </a:pPr>
            <a:r>
              <a:rPr lang="en-US" altLang="en-US" sz="1200" b="1" dirty="0">
                <a:solidFill>
                  <a:schemeClr val="bg1"/>
                </a:solidFill>
                <a:latin typeface="+mj-lt"/>
              </a:rPr>
              <a:t>Draft GIS based Master Plans</a:t>
            </a:r>
          </a:p>
        </p:txBody>
      </p:sp>
      <p:sp>
        <p:nvSpPr>
          <p:cNvPr id="48" name="Rectangle 47"/>
          <p:cNvSpPr/>
          <p:nvPr/>
        </p:nvSpPr>
        <p:spPr>
          <a:xfrm>
            <a:off x="6293556" y="5934286"/>
            <a:ext cx="2192196" cy="461665"/>
          </a:xfrm>
          <a:prstGeom prst="rect">
            <a:avLst/>
          </a:prstGeom>
          <a:solidFill>
            <a:srgbClr val="0070C0"/>
          </a:solidFill>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en-US" sz="1200" b="1" dirty="0">
                <a:solidFill>
                  <a:schemeClr val="bg1"/>
                </a:solidFill>
                <a:latin typeface="+mj-lt"/>
              </a:rPr>
              <a:t>Final Master Plan &amp; Report to Govt.</a:t>
            </a:r>
          </a:p>
        </p:txBody>
      </p:sp>
      <p:cxnSp>
        <p:nvCxnSpPr>
          <p:cNvPr id="49" name="Straight Arrow Connector 48"/>
          <p:cNvCxnSpPr/>
          <p:nvPr/>
        </p:nvCxnSpPr>
        <p:spPr>
          <a:xfrm flipV="1">
            <a:off x="5774450" y="6171825"/>
            <a:ext cx="491646" cy="98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0" name="Rectangle 49"/>
          <p:cNvSpPr/>
          <p:nvPr/>
        </p:nvSpPr>
        <p:spPr>
          <a:xfrm>
            <a:off x="3906526" y="6394639"/>
            <a:ext cx="1173151" cy="293004"/>
          </a:xfrm>
          <a:prstGeom prst="rect">
            <a:avLst/>
          </a:prstGeom>
          <a:noFill/>
          <a:ln>
            <a:noFill/>
          </a:ln>
        </p:spPr>
        <p:txBody>
          <a:bodyPr wrap="square" lIns="76809" tIns="38405" rIns="76809" bIns="38405">
            <a:spAutoFit/>
          </a:bodyPr>
          <a:lstStyle/>
          <a:p>
            <a:pPr>
              <a:defRPr/>
            </a:pPr>
            <a:r>
              <a:rPr lang="en-US" sz="1400" b="1" dirty="0">
                <a:latin typeface="+mj-lt"/>
                <a:cs typeface="Andalus" panose="02020603050405020304" pitchFamily="18" charset="-78"/>
              </a:rPr>
              <a:t>162 Days</a:t>
            </a:r>
          </a:p>
        </p:txBody>
      </p:sp>
      <p:sp>
        <p:nvSpPr>
          <p:cNvPr id="51" name="Rectangle 50"/>
          <p:cNvSpPr/>
          <p:nvPr/>
        </p:nvSpPr>
        <p:spPr>
          <a:xfrm>
            <a:off x="6974531" y="6366559"/>
            <a:ext cx="961433" cy="293004"/>
          </a:xfrm>
          <a:prstGeom prst="rect">
            <a:avLst/>
          </a:prstGeom>
          <a:noFill/>
          <a:ln>
            <a:noFill/>
          </a:ln>
        </p:spPr>
        <p:txBody>
          <a:bodyPr wrap="square" lIns="76809" tIns="38405" rIns="76809" bIns="38405">
            <a:spAutoFit/>
          </a:bodyPr>
          <a:lstStyle/>
          <a:p>
            <a:pPr>
              <a:defRPr/>
            </a:pPr>
            <a:r>
              <a:rPr lang="en-US" sz="1400" b="1" dirty="0">
                <a:latin typeface="+mj-lt"/>
                <a:cs typeface="Andalus" panose="02020603050405020304" pitchFamily="18" charset="-78"/>
              </a:rPr>
              <a:t>172 days</a:t>
            </a:r>
          </a:p>
        </p:txBody>
      </p:sp>
      <p:cxnSp>
        <p:nvCxnSpPr>
          <p:cNvPr id="52" name="Straight Arrow Connector 51"/>
          <p:cNvCxnSpPr>
            <a:endCxn id="31" idx="0"/>
          </p:cNvCxnSpPr>
          <p:nvPr/>
        </p:nvCxnSpPr>
        <p:spPr>
          <a:xfrm flipH="1">
            <a:off x="994816" y="4424101"/>
            <a:ext cx="8857" cy="58011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53" name="Diagram 52"/>
          <p:cNvGraphicFramePr/>
          <p:nvPr>
            <p:extLst>
              <p:ext uri="{D42A27DB-BD31-4B8C-83A1-F6EECF244321}">
                <p14:modId xmlns:p14="http://schemas.microsoft.com/office/powerpoint/2010/main" xmlns="" val="4019908832"/>
              </p:ext>
            </p:extLst>
          </p:nvPr>
        </p:nvGraphicFramePr>
        <p:xfrm>
          <a:off x="1907704" y="5110037"/>
          <a:ext cx="2334395" cy="71644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54" name="Straight Arrow Connector 53"/>
          <p:cNvCxnSpPr/>
          <p:nvPr/>
        </p:nvCxnSpPr>
        <p:spPr>
          <a:xfrm>
            <a:off x="1012609" y="3529746"/>
            <a:ext cx="0" cy="40598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2" name="Straight Arrow Connector 61"/>
          <p:cNvCxnSpPr>
            <a:stCxn id="31" idx="2"/>
          </p:cNvCxnSpPr>
          <p:nvPr/>
        </p:nvCxnSpPr>
        <p:spPr>
          <a:xfrm>
            <a:off x="994816" y="5835216"/>
            <a:ext cx="0" cy="1889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364" y="208634"/>
            <a:ext cx="7360920" cy="553998"/>
          </a:xfrm>
        </p:spPr>
        <p:txBody>
          <a:bodyPr/>
          <a:lstStyle/>
          <a:p>
            <a:pPr algn="just">
              <a:lnSpc>
                <a:spcPct val="150000"/>
              </a:lnSpc>
            </a:pPr>
            <a:r>
              <a:rPr lang="en-US" sz="2400" dirty="0">
                <a:sym typeface="+mn-ea"/>
              </a:rPr>
              <a:t>PLANNING AREA NOTIFICATION &amp; CURRENT STATUS</a:t>
            </a:r>
            <a:endParaRPr lang="en-US" sz="2400" dirty="0"/>
          </a:p>
        </p:txBody>
      </p:sp>
      <p:sp>
        <p:nvSpPr>
          <p:cNvPr id="5" name="Slide Number Placeholder 4"/>
          <p:cNvSpPr>
            <a:spLocks noGrp="1"/>
          </p:cNvSpPr>
          <p:nvPr>
            <p:ph type="sldNum" sz="quarter" idx="12"/>
          </p:nvPr>
        </p:nvSpPr>
        <p:spPr/>
        <p:txBody>
          <a:bodyPr/>
          <a:lstStyle/>
          <a:p>
            <a:fld id="{24E1A5DC-2BDF-4CC0-A354-6A15BA4454D3}" type="slidenum">
              <a:rPr lang="en-US" altLang="en-US" sz="1600"/>
              <a:pPr/>
              <a:t>6</a:t>
            </a:fld>
            <a:endParaRPr lang="en-US" altLang="en-US" sz="1600"/>
          </a:p>
        </p:txBody>
      </p:sp>
      <p:sp>
        <p:nvSpPr>
          <p:cNvPr id="32" name="TextBox 3"/>
          <p:cNvSpPr txBox="1"/>
          <p:nvPr/>
        </p:nvSpPr>
        <p:spPr>
          <a:xfrm>
            <a:off x="4717987" y="2268180"/>
            <a:ext cx="3864289" cy="954107"/>
          </a:xfrm>
          <a:prstGeom prst="rect">
            <a:avLst/>
          </a:prstGeom>
          <a:solidFill>
            <a:srgbClr val="00B0F0"/>
          </a:solidFill>
        </p:spPr>
        <p:txBody>
          <a:bodyPr wrap="square" rtlCol="0">
            <a:spAutoFit/>
          </a:bodyPr>
          <a:lstStyle/>
          <a:p>
            <a:endParaRPr lang="en-US" sz="1200" dirty="0"/>
          </a:p>
          <a:p>
            <a:r>
              <a:rPr lang="en-US" sz="1600" dirty="0"/>
              <a:t>DTCP has Georeferenced and digitized  all 11 Cluster boundaries in GIS.</a:t>
            </a:r>
          </a:p>
          <a:p>
            <a:endParaRPr lang="en-US" sz="1200" dirty="0"/>
          </a:p>
        </p:txBody>
      </p:sp>
      <p:sp>
        <p:nvSpPr>
          <p:cNvPr id="33" name="TextBox 4"/>
          <p:cNvSpPr txBox="1"/>
          <p:nvPr/>
        </p:nvSpPr>
        <p:spPr>
          <a:xfrm>
            <a:off x="602456" y="2325189"/>
            <a:ext cx="3744468" cy="1076325"/>
          </a:xfrm>
          <a:prstGeom prst="rect">
            <a:avLst/>
          </a:prstGeom>
          <a:solidFill>
            <a:srgbClr val="FFC000"/>
          </a:solidFill>
        </p:spPr>
        <p:txBody>
          <a:bodyPr wrap="square" rtlCol="0">
            <a:spAutoFit/>
          </a:bodyPr>
          <a:lstStyle>
            <a:defPPr>
              <a:defRPr lang="en-US"/>
            </a:defPPr>
            <a:lvl1pPr marL="285750" indent="-285750">
              <a:buFont typeface="Arial" panose="020B0604020202020204" pitchFamily="34" charset="0"/>
              <a:buChar char="•"/>
            </a:lvl1pPr>
          </a:lstStyle>
          <a:p>
            <a:pPr algn="just"/>
            <a:r>
              <a:rPr lang="en-US" sz="1600" dirty="0"/>
              <a:t>The State Level Empowered Committee (SLEC) has given approval for issue of Planning Area Notification for 11 Clusters</a:t>
            </a:r>
          </a:p>
        </p:txBody>
      </p:sp>
      <p:sp>
        <p:nvSpPr>
          <p:cNvPr id="34" name="TextBox 5"/>
          <p:cNvSpPr txBox="1"/>
          <p:nvPr/>
        </p:nvSpPr>
        <p:spPr>
          <a:xfrm>
            <a:off x="4716016" y="3279245"/>
            <a:ext cx="3864289" cy="954107"/>
          </a:xfrm>
          <a:prstGeom prst="rect">
            <a:avLst/>
          </a:prstGeom>
          <a:solidFill>
            <a:srgbClr val="00B0F0"/>
          </a:solidFill>
        </p:spPr>
        <p:txBody>
          <a:bodyPr wrap="square" rtlCol="0">
            <a:spAutoFit/>
          </a:bodyPr>
          <a:lstStyle/>
          <a:p>
            <a:pPr algn="just"/>
            <a:endParaRPr lang="en-US" sz="1200" dirty="0"/>
          </a:p>
          <a:p>
            <a:pPr algn="just"/>
            <a:r>
              <a:rPr lang="en-US" sz="1600" dirty="0"/>
              <a:t>DTCP has also Geo referenced and digitized the remaining two clusters.</a:t>
            </a:r>
          </a:p>
          <a:p>
            <a:pPr algn="just"/>
            <a:endParaRPr lang="en-US" sz="1200" dirty="0"/>
          </a:p>
        </p:txBody>
      </p:sp>
      <p:sp>
        <p:nvSpPr>
          <p:cNvPr id="35" name="TextBox 6"/>
          <p:cNvSpPr txBox="1"/>
          <p:nvPr/>
        </p:nvSpPr>
        <p:spPr>
          <a:xfrm>
            <a:off x="602456" y="5194822"/>
            <a:ext cx="3744468" cy="1076325"/>
          </a:xfrm>
          <a:prstGeom prst="rect">
            <a:avLst/>
          </a:prstGeom>
          <a:solidFill>
            <a:srgbClr val="FFC000"/>
          </a:solidFill>
        </p:spPr>
        <p:txBody>
          <a:bodyPr wrap="square" rtlCol="0">
            <a:spAutoFit/>
          </a:bodyPr>
          <a:lstStyle>
            <a:defPPr>
              <a:defRPr lang="en-US"/>
            </a:defPPr>
            <a:lvl1pPr marL="285750" indent="-285750">
              <a:buFont typeface="Arial" panose="020B0604020202020204" pitchFamily="34" charset="0"/>
              <a:buChar char="•"/>
            </a:lvl1pPr>
          </a:lstStyle>
          <a:p>
            <a:pPr algn="just"/>
            <a:r>
              <a:rPr lang="en-US" sz="1600" dirty="0"/>
              <a:t>Panchayat Raj has notified 11 Clusters and delineated the planning boundaries and the same has been shared with DTCP.</a:t>
            </a:r>
          </a:p>
        </p:txBody>
      </p:sp>
      <p:sp>
        <p:nvSpPr>
          <p:cNvPr id="39" name="TextBox 7"/>
          <p:cNvSpPr txBox="1"/>
          <p:nvPr/>
        </p:nvSpPr>
        <p:spPr>
          <a:xfrm>
            <a:off x="602456" y="3513943"/>
            <a:ext cx="3744468" cy="1568450"/>
          </a:xfrm>
          <a:prstGeom prst="rect">
            <a:avLst/>
          </a:prstGeom>
          <a:solidFill>
            <a:srgbClr val="FFC000"/>
          </a:solidFill>
        </p:spPr>
        <p:txBody>
          <a:bodyPr wrap="square" rtlCol="0">
            <a:spAutoFit/>
          </a:bodyPr>
          <a:lstStyle>
            <a:defPPr>
              <a:defRPr lang="en-US"/>
            </a:defPPr>
            <a:lvl1pPr marL="285750" indent="-285750">
              <a:buFont typeface="Arial" panose="020B0604020202020204" pitchFamily="34" charset="0"/>
              <a:buChar char="•"/>
            </a:lvl1pPr>
          </a:lstStyle>
          <a:p>
            <a:pPr algn="just"/>
            <a:r>
              <a:rPr lang="en-US" sz="1600" dirty="0"/>
              <a:t>The Gram Panchayats which are part of the </a:t>
            </a:r>
            <a:r>
              <a:rPr lang="en-US" sz="1600" dirty="0" err="1"/>
              <a:t>Rurban</a:t>
            </a:r>
            <a:r>
              <a:rPr lang="en-US" sz="1600" dirty="0"/>
              <a:t> Cluster have passed resolutions for delineation and notification of their Gram Panchayats as Planning area under </a:t>
            </a:r>
            <a:r>
              <a:rPr lang="en-US" sz="1600" dirty="0" err="1"/>
              <a:t>NRuM</a:t>
            </a:r>
            <a:r>
              <a:rPr lang="en-US" sz="1600" dirty="0"/>
              <a:t> (</a:t>
            </a:r>
            <a:r>
              <a:rPr lang="en-US" sz="1600" dirty="0" err="1"/>
              <a:t>Rurban</a:t>
            </a:r>
            <a:r>
              <a:rPr lang="en-US" sz="1600" dirty="0"/>
              <a:t> Mission).</a:t>
            </a:r>
          </a:p>
        </p:txBody>
      </p:sp>
      <p:sp>
        <p:nvSpPr>
          <p:cNvPr id="40" name="TextBox 8"/>
          <p:cNvSpPr txBox="1"/>
          <p:nvPr/>
        </p:nvSpPr>
        <p:spPr>
          <a:xfrm>
            <a:off x="235457" y="807394"/>
            <a:ext cx="8585015" cy="1077218"/>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t>Out of 13 clusters RURBAN Clusters 11 clusters have been notified </a:t>
            </a:r>
            <a:r>
              <a:rPr lang="en-IN" sz="1600" dirty="0"/>
              <a:t>vide </a:t>
            </a:r>
            <a:r>
              <a:rPr lang="en-IN" sz="1600" b="1" dirty="0"/>
              <a:t>Proc.No.PRR02 -23036/44/2018-ASPC-PRRD Dated: 21-1-2019</a:t>
            </a:r>
            <a:r>
              <a:rPr lang="en-IN" sz="1600" dirty="0"/>
              <a:t> of Director </a:t>
            </a:r>
            <a:r>
              <a:rPr lang="en-IN" sz="1600" dirty="0" err="1"/>
              <a:t>Panchayat</a:t>
            </a:r>
            <a:r>
              <a:rPr lang="en-IN" sz="1600" dirty="0"/>
              <a:t> Raj and Rural Development</a:t>
            </a:r>
          </a:p>
          <a:p>
            <a:pPr marL="285750" indent="-285750">
              <a:buFont typeface="Arial" panose="020B0604020202020204" pitchFamily="34" charset="0"/>
              <a:buChar char="•"/>
            </a:pPr>
            <a:r>
              <a:rPr lang="en-US" sz="1600" dirty="0"/>
              <a:t>Other two clusters </a:t>
            </a:r>
            <a:r>
              <a:rPr lang="en-US" sz="1600" dirty="0" err="1"/>
              <a:t>i.e</a:t>
            </a:r>
            <a:r>
              <a:rPr lang="en-US" sz="1600" dirty="0"/>
              <a:t> </a:t>
            </a:r>
            <a:r>
              <a:rPr lang="en-US" sz="1600" dirty="0" err="1"/>
              <a:t>Rampachodavaram</a:t>
            </a:r>
            <a:r>
              <a:rPr lang="en-US" sz="1600" dirty="0"/>
              <a:t> and </a:t>
            </a:r>
            <a:r>
              <a:rPr lang="en-US" sz="1600" dirty="0" err="1"/>
              <a:t>Eluru</a:t>
            </a:r>
            <a:r>
              <a:rPr lang="en-US" sz="1600" dirty="0"/>
              <a:t> are yet to be notified.</a:t>
            </a:r>
          </a:p>
        </p:txBody>
      </p:sp>
      <p:sp>
        <p:nvSpPr>
          <p:cNvPr id="41" name="TextBox 9"/>
          <p:cNvSpPr txBox="1"/>
          <p:nvPr/>
        </p:nvSpPr>
        <p:spPr>
          <a:xfrm>
            <a:off x="890488" y="1964433"/>
            <a:ext cx="2883121" cy="337185"/>
          </a:xfrm>
          <a:prstGeom prst="rect">
            <a:avLst/>
          </a:prstGeom>
          <a:solidFill>
            <a:srgbClr val="FFC000"/>
          </a:solidFill>
        </p:spPr>
        <p:txBody>
          <a:bodyPr wrap="square" rtlCol="0">
            <a:spAutoFit/>
          </a:bodyPr>
          <a:lstStyle/>
          <a:p>
            <a:pPr algn="ctr"/>
            <a:r>
              <a:rPr lang="en-US" sz="1600" b="1" dirty="0"/>
              <a:t>Panchayat Raj Department</a:t>
            </a:r>
          </a:p>
        </p:txBody>
      </p:sp>
      <p:sp>
        <p:nvSpPr>
          <p:cNvPr id="42" name="TextBox 10"/>
          <p:cNvSpPr txBox="1"/>
          <p:nvPr/>
        </p:nvSpPr>
        <p:spPr>
          <a:xfrm>
            <a:off x="5231883" y="1871758"/>
            <a:ext cx="2836496" cy="337185"/>
          </a:xfrm>
          <a:prstGeom prst="rect">
            <a:avLst/>
          </a:prstGeom>
          <a:solidFill>
            <a:srgbClr val="00B0F0"/>
          </a:solidFill>
        </p:spPr>
        <p:txBody>
          <a:bodyPr wrap="square" rtlCol="0">
            <a:spAutoFit/>
          </a:bodyPr>
          <a:lstStyle/>
          <a:p>
            <a:pPr algn="ctr"/>
            <a:r>
              <a:rPr lang="en-US" sz="1600" b="1" dirty="0"/>
              <a:t>DTCP</a:t>
            </a:r>
          </a:p>
        </p:txBody>
      </p:sp>
      <p:sp>
        <p:nvSpPr>
          <p:cNvPr id="43" name="TextBox 11"/>
          <p:cNvSpPr txBox="1"/>
          <p:nvPr/>
        </p:nvSpPr>
        <p:spPr>
          <a:xfrm>
            <a:off x="4716016" y="4214818"/>
            <a:ext cx="3864289" cy="1446550"/>
          </a:xfrm>
          <a:prstGeom prst="rect">
            <a:avLst/>
          </a:prstGeom>
          <a:solidFill>
            <a:srgbClr val="00B0F0"/>
          </a:solidFill>
        </p:spPr>
        <p:txBody>
          <a:bodyPr wrap="square" rtlCol="0">
            <a:spAutoFit/>
          </a:bodyPr>
          <a:lstStyle/>
          <a:p>
            <a:pPr algn="just"/>
            <a:endParaRPr lang="en-US" sz="1200" dirty="0"/>
          </a:p>
          <a:p>
            <a:pPr algn="just"/>
            <a:r>
              <a:rPr lang="en-US" sz="1600" dirty="0"/>
              <a:t>DTCP has sent 13 Cluster Boundaries to NRSC for obtaining Satellite images</a:t>
            </a:r>
            <a:r>
              <a:rPr lang="en-US" sz="1600" dirty="0" smtClean="0"/>
              <a:t>.(</a:t>
            </a:r>
            <a:r>
              <a:rPr lang="en-US" sz="1600" dirty="0" err="1" smtClean="0"/>
              <a:t>Cartosat</a:t>
            </a:r>
            <a:r>
              <a:rPr lang="en-US" sz="1600" dirty="0" smtClean="0"/>
              <a:t> 2S with 0.6 </a:t>
            </a:r>
            <a:r>
              <a:rPr lang="en-US" sz="1600" dirty="0" err="1" smtClean="0"/>
              <a:t>Mts</a:t>
            </a:r>
            <a:r>
              <a:rPr lang="en-US" sz="1600" dirty="0" smtClean="0"/>
              <a:t> ) Resolution</a:t>
            </a:r>
            <a:endParaRPr lang="en-US" sz="1600" dirty="0"/>
          </a:p>
          <a:p>
            <a:pPr algn="just"/>
            <a:endParaRPr lang="en-US" sz="1200" dirty="0"/>
          </a:p>
        </p:txBody>
      </p:sp>
      <p:sp>
        <p:nvSpPr>
          <p:cNvPr id="17" name="TextBox 11"/>
          <p:cNvSpPr txBox="1"/>
          <p:nvPr/>
        </p:nvSpPr>
        <p:spPr>
          <a:xfrm>
            <a:off x="4716016" y="5566492"/>
            <a:ext cx="3864289" cy="1077218"/>
          </a:xfrm>
          <a:prstGeom prst="rect">
            <a:avLst/>
          </a:prstGeom>
          <a:solidFill>
            <a:srgbClr val="00B0F0"/>
          </a:solidFill>
        </p:spPr>
        <p:txBody>
          <a:bodyPr wrap="square" rtlCol="0">
            <a:spAutoFit/>
          </a:bodyPr>
          <a:lstStyle/>
          <a:p>
            <a:pPr algn="just"/>
            <a:r>
              <a:rPr lang="en-US" sz="1600" dirty="0"/>
              <a:t>Kambadur Cluster - </a:t>
            </a:r>
            <a:r>
              <a:rPr lang="en-US" sz="1600" dirty="0" err="1"/>
              <a:t>Landuse</a:t>
            </a:r>
            <a:r>
              <a:rPr lang="en-US" sz="1600" dirty="0"/>
              <a:t>, Households and Traffic Surveys Completed and </a:t>
            </a:r>
            <a:r>
              <a:rPr lang="en-US" sz="1600" dirty="0" err="1"/>
              <a:t>Landuse</a:t>
            </a:r>
            <a:r>
              <a:rPr lang="en-US" sz="1600" dirty="0"/>
              <a:t> Map under Preparation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19" y="294763"/>
            <a:ext cx="7360920" cy="369332"/>
          </a:xfrm>
        </p:spPr>
        <p:txBody>
          <a:bodyPr/>
          <a:lstStyle/>
          <a:p>
            <a:r>
              <a:rPr lang="en-IN" sz="2400" dirty="0"/>
              <a:t>ANDHRA PRADESH RURBAN CLUSTERS</a:t>
            </a:r>
          </a:p>
        </p:txBody>
      </p:sp>
      <p:sp>
        <p:nvSpPr>
          <p:cNvPr id="5" name="Slide Number Placeholder 4"/>
          <p:cNvSpPr>
            <a:spLocks noGrp="1"/>
          </p:cNvSpPr>
          <p:nvPr>
            <p:ph type="sldNum" sz="quarter" idx="12"/>
          </p:nvPr>
        </p:nvSpPr>
        <p:spPr/>
        <p:txBody>
          <a:bodyPr/>
          <a:lstStyle/>
          <a:p>
            <a:fld id="{24E1A5DC-2BDF-4CC0-A354-6A15BA4454D3}" type="slidenum">
              <a:rPr lang="en-US" altLang="en-US"/>
              <a:pPr/>
              <a:t>7</a:t>
            </a:fld>
            <a:endParaRPr lang="en-US" altLang="en-US"/>
          </a:p>
        </p:txBody>
      </p:sp>
      <p:grpSp>
        <p:nvGrpSpPr>
          <p:cNvPr id="9" name="Group 8"/>
          <p:cNvGrpSpPr/>
          <p:nvPr/>
        </p:nvGrpSpPr>
        <p:grpSpPr>
          <a:xfrm>
            <a:off x="395537" y="793642"/>
            <a:ext cx="8136904" cy="5865921"/>
            <a:chOff x="539551" y="793642"/>
            <a:chExt cx="7992889" cy="5803711"/>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5622" t="2181" r="2559" b="3565"/>
            <a:stretch/>
          </p:blipFill>
          <p:spPr>
            <a:xfrm>
              <a:off x="539551" y="793642"/>
              <a:ext cx="7992889" cy="5803711"/>
            </a:xfrm>
            <a:prstGeom prst="rect">
              <a:avLst/>
            </a:prstGeom>
          </p:spPr>
        </p:pic>
        <p:cxnSp>
          <p:nvCxnSpPr>
            <p:cNvPr id="8" name="Straight Connector 7"/>
            <p:cNvCxnSpPr/>
            <p:nvPr/>
          </p:nvCxnSpPr>
          <p:spPr>
            <a:xfrm>
              <a:off x="8532440" y="5805264"/>
              <a:ext cx="0" cy="72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rotWithShape="1">
          <a:blip r:embed="rId3" cstate="screen">
            <a:extLst>
              <a:ext uri="{28A0092B-C50C-407E-A947-70E740481C1C}">
                <a14:useLocalDpi xmlns:a14="http://schemas.microsoft.com/office/drawing/2010/main" xmlns=""/>
              </a:ext>
            </a:extLst>
          </a:blip>
          <a:srcRect l="1204" t="5005" r="58393" b="69857"/>
          <a:stretch/>
        </p:blipFill>
        <p:spPr>
          <a:xfrm>
            <a:off x="196915" y="1052736"/>
            <a:ext cx="3623801" cy="1800200"/>
          </a:xfrm>
          <a:prstGeom prst="rect">
            <a:avLst/>
          </a:prstGeom>
        </p:spPr>
      </p:pic>
      <p:sp>
        <p:nvSpPr>
          <p:cNvPr id="4" name="TextBox 3"/>
          <p:cNvSpPr txBox="1"/>
          <p:nvPr/>
        </p:nvSpPr>
        <p:spPr>
          <a:xfrm>
            <a:off x="4716016" y="4079330"/>
            <a:ext cx="4515581" cy="1779654"/>
          </a:xfrm>
          <a:prstGeom prst="rect">
            <a:avLst/>
          </a:prstGeom>
        </p:spPr>
        <p:txBody>
          <a:bodyPr wrap="square" lIns="0" tIns="0" rIns="0" bIns="0" rtlCol="0">
            <a:spAutoFit/>
          </a:bodyPr>
          <a:lstStyle/>
          <a:p>
            <a:pPr marL="285750" indent="-285750">
              <a:lnSpc>
                <a:spcPct val="118000"/>
              </a:lnSpc>
              <a:buFont typeface="Arial" panose="020B0604020202020204" pitchFamily="34" charset="0"/>
              <a:buChar char="•"/>
            </a:pPr>
            <a:r>
              <a:rPr lang="en-IN" sz="1400" dirty="0" err="1"/>
              <a:t>Sompeta</a:t>
            </a:r>
            <a:r>
              <a:rPr lang="en-IN" sz="1400" dirty="0"/>
              <a:t>, </a:t>
            </a:r>
            <a:r>
              <a:rPr lang="en-IN" sz="1400" dirty="0" err="1"/>
              <a:t>Garividi</a:t>
            </a:r>
            <a:r>
              <a:rPr lang="en-IN" sz="1400" dirty="0"/>
              <a:t>, </a:t>
            </a:r>
            <a:r>
              <a:rPr lang="en-IN" sz="1400" dirty="0" err="1"/>
              <a:t>Chandarlapadu</a:t>
            </a:r>
            <a:r>
              <a:rPr lang="en-IN" sz="1400" dirty="0"/>
              <a:t>, </a:t>
            </a:r>
            <a:r>
              <a:rPr lang="en-IN" sz="1400" dirty="0" err="1" smtClean="0"/>
              <a:t>Singarayakonda</a:t>
            </a:r>
            <a:r>
              <a:rPr lang="en-IN" sz="1400" dirty="0"/>
              <a:t>, </a:t>
            </a:r>
            <a:r>
              <a:rPr lang="en-IN" sz="1400" dirty="0" err="1"/>
              <a:t>Venkatachalam</a:t>
            </a:r>
            <a:r>
              <a:rPr lang="en-IN" sz="1400" dirty="0"/>
              <a:t>, </a:t>
            </a:r>
            <a:r>
              <a:rPr lang="en-IN" sz="1400" dirty="0" err="1"/>
              <a:t>Kuppam</a:t>
            </a:r>
            <a:r>
              <a:rPr lang="en-IN" sz="1400" dirty="0"/>
              <a:t> Clusters are </a:t>
            </a:r>
            <a:r>
              <a:rPr lang="en-IN" sz="1400" b="1" dirty="0"/>
              <a:t>completely covered </a:t>
            </a:r>
            <a:r>
              <a:rPr lang="en-IN" sz="1400" dirty="0"/>
              <a:t>in UDAs</a:t>
            </a:r>
          </a:p>
          <a:p>
            <a:pPr marL="285750" indent="-285750">
              <a:lnSpc>
                <a:spcPct val="118000"/>
              </a:lnSpc>
              <a:buFont typeface="Arial" panose="020B0604020202020204" pitchFamily="34" charset="0"/>
              <a:buChar char="•"/>
            </a:pPr>
            <a:r>
              <a:rPr lang="en-IN" sz="1400" dirty="0" err="1"/>
              <a:t>Nuzendila</a:t>
            </a:r>
            <a:r>
              <a:rPr lang="en-IN" sz="1400" dirty="0"/>
              <a:t>, </a:t>
            </a:r>
            <a:r>
              <a:rPr lang="en-IN" sz="1400" dirty="0" err="1"/>
              <a:t>Nandalur</a:t>
            </a:r>
            <a:r>
              <a:rPr lang="en-IN" sz="1400" dirty="0"/>
              <a:t>, </a:t>
            </a:r>
            <a:r>
              <a:rPr lang="en-IN" sz="1400" dirty="0" err="1"/>
              <a:t>Eluru</a:t>
            </a:r>
            <a:r>
              <a:rPr lang="en-IN" sz="1400" dirty="0"/>
              <a:t> Clusters are </a:t>
            </a:r>
            <a:r>
              <a:rPr lang="en-IN" sz="1400" b="1" dirty="0"/>
              <a:t>partially Covered </a:t>
            </a:r>
            <a:r>
              <a:rPr lang="en-IN" sz="1400" dirty="0"/>
              <a:t>in UDAs</a:t>
            </a:r>
          </a:p>
          <a:p>
            <a:pPr marL="285750" indent="-285750">
              <a:lnSpc>
                <a:spcPct val="118000"/>
              </a:lnSpc>
              <a:buFont typeface="Arial" panose="020B0604020202020204" pitchFamily="34" charset="0"/>
              <a:buChar char="•"/>
            </a:pPr>
            <a:r>
              <a:rPr lang="en-IN" sz="1400" dirty="0" err="1"/>
              <a:t>Alur</a:t>
            </a:r>
            <a:r>
              <a:rPr lang="en-IN" sz="1400" dirty="0"/>
              <a:t>, Kambadur, </a:t>
            </a:r>
            <a:r>
              <a:rPr lang="en-IN" sz="1400" dirty="0" err="1"/>
              <a:t>Rampachodavaram</a:t>
            </a:r>
            <a:r>
              <a:rPr lang="en-IN" sz="1400" dirty="0"/>
              <a:t>, </a:t>
            </a:r>
            <a:r>
              <a:rPr lang="en-IN" sz="1400" dirty="0" err="1"/>
              <a:t>Araku</a:t>
            </a:r>
            <a:r>
              <a:rPr lang="en-IN" sz="1400" dirty="0"/>
              <a:t> Cluster are </a:t>
            </a:r>
            <a:r>
              <a:rPr lang="en-IN" sz="1400" b="1" dirty="0"/>
              <a:t>not covered </a:t>
            </a:r>
            <a:r>
              <a:rPr lang="en-IN" sz="1400" dirty="0"/>
              <a:t>in UDAs</a:t>
            </a:r>
          </a:p>
        </p:txBody>
      </p:sp>
    </p:spTree>
    <p:extLst>
      <p:ext uri="{BB962C8B-B14F-4D97-AF65-F5344CB8AC3E}">
        <p14:creationId xmlns:p14="http://schemas.microsoft.com/office/powerpoint/2010/main" xmlns="" val="9472401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260648"/>
            <a:ext cx="7360920" cy="369332"/>
          </a:xfrm>
        </p:spPr>
        <p:txBody>
          <a:bodyPr/>
          <a:lstStyle/>
          <a:p>
            <a:r>
              <a:rPr lang="en-US" sz="2400" dirty="0"/>
              <a:t>PROFILE OF RURBAN CLUSTERS IN AP</a:t>
            </a:r>
            <a:endParaRPr lang="en-IN" dirty="0"/>
          </a:p>
        </p:txBody>
      </p:sp>
      <p:sp>
        <p:nvSpPr>
          <p:cNvPr id="5" name="Slide Number Placeholder 4"/>
          <p:cNvSpPr>
            <a:spLocks noGrp="1"/>
          </p:cNvSpPr>
          <p:nvPr>
            <p:ph type="sldNum" sz="quarter" idx="12"/>
          </p:nvPr>
        </p:nvSpPr>
        <p:spPr/>
        <p:txBody>
          <a:bodyPr/>
          <a:lstStyle/>
          <a:p>
            <a:fld id="{24E1A5DC-2BDF-4CC0-A354-6A15BA4454D3}" type="slidenum">
              <a:rPr lang="en-US" altLang="en-US"/>
              <a:pPr/>
              <a:t>8</a:t>
            </a:fld>
            <a:endParaRPr lang="en-US" altLang="en-US"/>
          </a:p>
        </p:txBody>
      </p:sp>
      <p:graphicFrame>
        <p:nvGraphicFramePr>
          <p:cNvPr id="6" name="Table 5"/>
          <p:cNvGraphicFramePr/>
          <p:nvPr>
            <p:extLst>
              <p:ext uri="{D42A27DB-BD31-4B8C-83A1-F6EECF244321}">
                <p14:modId xmlns:p14="http://schemas.microsoft.com/office/powerpoint/2010/main" xmlns="" val="2781260455"/>
              </p:ext>
            </p:extLst>
          </p:nvPr>
        </p:nvGraphicFramePr>
        <p:xfrm>
          <a:off x="254510" y="908720"/>
          <a:ext cx="8673590" cy="5168866"/>
        </p:xfrm>
        <a:graphic>
          <a:graphicData uri="http://schemas.openxmlformats.org/drawingml/2006/table">
            <a:tbl>
              <a:tblPr firstRow="1" bandRow="1">
                <a:tableStyleId>{5C22544A-7EE6-4342-B048-85BDC9FD1C3A}</a:tableStyleId>
              </a:tblPr>
              <a:tblGrid>
                <a:gridCol w="579460">
                  <a:extLst>
                    <a:ext uri="{9D8B030D-6E8A-4147-A177-3AD203B41FA5}">
                      <a16:colId xmlns="" xmlns:a16="http://schemas.microsoft.com/office/drawing/2014/main" val="20000"/>
                    </a:ext>
                  </a:extLst>
                </a:gridCol>
                <a:gridCol w="1897157">
                  <a:extLst>
                    <a:ext uri="{9D8B030D-6E8A-4147-A177-3AD203B41FA5}">
                      <a16:colId xmlns="" xmlns:a16="http://schemas.microsoft.com/office/drawing/2014/main" val="20001"/>
                    </a:ext>
                  </a:extLst>
                </a:gridCol>
                <a:gridCol w="781661">
                  <a:extLst>
                    <a:ext uri="{9D8B030D-6E8A-4147-A177-3AD203B41FA5}">
                      <a16:colId xmlns="" xmlns:a16="http://schemas.microsoft.com/office/drawing/2014/main" val="20002"/>
                    </a:ext>
                  </a:extLst>
                </a:gridCol>
                <a:gridCol w="1101925">
                  <a:extLst>
                    <a:ext uri="{9D8B030D-6E8A-4147-A177-3AD203B41FA5}">
                      <a16:colId xmlns="" xmlns:a16="http://schemas.microsoft.com/office/drawing/2014/main" val="20003"/>
                    </a:ext>
                  </a:extLst>
                </a:gridCol>
                <a:gridCol w="1497506">
                  <a:extLst>
                    <a:ext uri="{9D8B030D-6E8A-4147-A177-3AD203B41FA5}">
                      <a16:colId xmlns="" xmlns:a16="http://schemas.microsoft.com/office/drawing/2014/main" val="20004"/>
                    </a:ext>
                  </a:extLst>
                </a:gridCol>
                <a:gridCol w="1244215">
                  <a:extLst>
                    <a:ext uri="{9D8B030D-6E8A-4147-A177-3AD203B41FA5}">
                      <a16:colId xmlns="" xmlns:a16="http://schemas.microsoft.com/office/drawing/2014/main" val="20005"/>
                    </a:ext>
                  </a:extLst>
                </a:gridCol>
                <a:gridCol w="1571666">
                  <a:extLst>
                    <a:ext uri="{9D8B030D-6E8A-4147-A177-3AD203B41FA5}">
                      <a16:colId xmlns="" xmlns:a16="http://schemas.microsoft.com/office/drawing/2014/main" val="20006"/>
                    </a:ext>
                  </a:extLst>
                </a:gridCol>
              </a:tblGrid>
              <a:tr h="409995">
                <a:tc>
                  <a:txBody>
                    <a:bodyPr/>
                    <a:lstStyle/>
                    <a:p>
                      <a:pPr indent="0" algn="ctr">
                        <a:buNone/>
                      </a:pPr>
                      <a:r>
                        <a:rPr lang="en-US" sz="1200" dirty="0"/>
                        <a:t>S. No</a:t>
                      </a:r>
                      <a:endParaRPr lang="en-US" sz="1200" b="1" dirty="0">
                        <a:solidFill>
                          <a:srgbClr val="000000"/>
                        </a:solidFill>
                        <a:latin typeface="+mj-lt"/>
                      </a:endParaRPr>
                    </a:p>
                  </a:txBody>
                  <a:tcPr marL="36000" marR="36000" marT="0" marB="0" anchor="ctr"/>
                </a:tc>
                <a:tc>
                  <a:txBody>
                    <a:bodyPr/>
                    <a:lstStyle/>
                    <a:p>
                      <a:pPr indent="0" algn="ctr">
                        <a:buNone/>
                      </a:pPr>
                      <a:r>
                        <a:rPr lang="en-US" sz="1200" dirty="0"/>
                        <a:t>Phase I (5) Clusters </a:t>
                      </a:r>
                      <a:endParaRPr lang="en-US" sz="1200" b="1" dirty="0">
                        <a:solidFill>
                          <a:srgbClr val="000000"/>
                        </a:solidFill>
                        <a:latin typeface="+mj-lt"/>
                      </a:endParaRPr>
                    </a:p>
                  </a:txBody>
                  <a:tcPr marL="36000" marR="36000" marT="0" marB="0" anchor="ctr"/>
                </a:tc>
                <a:tc>
                  <a:txBody>
                    <a:bodyPr/>
                    <a:lstStyle/>
                    <a:p>
                      <a:pPr indent="0" algn="ctr">
                        <a:buNone/>
                      </a:pPr>
                      <a:r>
                        <a:rPr lang="en-US" sz="1200" dirty="0"/>
                        <a:t>AREA sq.km</a:t>
                      </a:r>
                      <a:endParaRPr lang="en-US" sz="1200" b="1" dirty="0">
                        <a:solidFill>
                          <a:srgbClr val="000000"/>
                        </a:solidFill>
                        <a:latin typeface="+mj-lt"/>
                      </a:endParaRPr>
                    </a:p>
                  </a:txBody>
                  <a:tcPr marL="36000" marR="36000" marT="0" marB="0" anchor="ctr"/>
                </a:tc>
                <a:tc>
                  <a:txBody>
                    <a:bodyPr/>
                    <a:lstStyle/>
                    <a:p>
                      <a:pPr indent="0" algn="ctr">
                        <a:buNone/>
                      </a:pPr>
                      <a:r>
                        <a:rPr lang="en-US" sz="1200" dirty="0"/>
                        <a:t>Population 2011</a:t>
                      </a:r>
                      <a:endParaRPr lang="en-US" sz="1200" b="1" dirty="0">
                        <a:solidFill>
                          <a:srgbClr val="000000"/>
                        </a:solidFill>
                        <a:latin typeface="+mj-lt"/>
                      </a:endParaRPr>
                    </a:p>
                  </a:txBody>
                  <a:tcPr marL="36000" marR="36000" marT="0" marB="0" anchor="ctr"/>
                </a:tc>
                <a:tc>
                  <a:txBody>
                    <a:bodyPr/>
                    <a:lstStyle/>
                    <a:p>
                      <a:pPr indent="0" algn="ctr">
                        <a:buNone/>
                      </a:pPr>
                      <a:r>
                        <a:rPr lang="en-US" sz="1200" dirty="0"/>
                        <a:t>No of Gram Panchayats</a:t>
                      </a:r>
                      <a:endParaRPr lang="en-US" sz="1200" b="1" dirty="0">
                        <a:solidFill>
                          <a:srgbClr val="000000"/>
                        </a:solidFill>
                        <a:latin typeface="+mj-lt"/>
                      </a:endParaRPr>
                    </a:p>
                  </a:txBody>
                  <a:tcPr marL="36000" marR="36000" marT="0" marB="0" anchor="ctr"/>
                </a:tc>
                <a:tc>
                  <a:txBody>
                    <a:bodyPr/>
                    <a:lstStyle/>
                    <a:p>
                      <a:pPr indent="0" algn="ctr">
                        <a:buNone/>
                      </a:pPr>
                      <a:r>
                        <a:rPr lang="en-US" sz="1200" dirty="0"/>
                        <a:t>No of Revenue Villages (s)</a:t>
                      </a:r>
                      <a:endParaRPr lang="en-US" sz="1200" b="1" dirty="0">
                        <a:solidFill>
                          <a:srgbClr val="000000"/>
                        </a:solidFill>
                        <a:latin typeface="+mj-lt"/>
                      </a:endParaRPr>
                    </a:p>
                  </a:txBody>
                  <a:tcPr marL="36000" marR="36000" marT="0" marB="0" anchor="ctr"/>
                </a:tc>
                <a:tc>
                  <a:txBody>
                    <a:bodyPr/>
                    <a:lstStyle/>
                    <a:p>
                      <a:pPr indent="0" algn="ctr">
                        <a:buNone/>
                      </a:pPr>
                      <a:r>
                        <a:rPr lang="en-US" sz="1200" dirty="0"/>
                        <a:t>Village Settlements</a:t>
                      </a:r>
                      <a:endParaRPr lang="en-US" sz="1200" b="1" dirty="0">
                        <a:solidFill>
                          <a:srgbClr val="000000"/>
                        </a:solidFill>
                        <a:latin typeface="+mj-lt"/>
                      </a:endParaRPr>
                    </a:p>
                  </a:txBody>
                  <a:tcPr marL="36000" marR="36000" marT="0" marB="0" anchor="ctr"/>
                </a:tc>
                <a:extLst>
                  <a:ext uri="{0D108BD9-81ED-4DB2-BD59-A6C34878D82A}">
                    <a16:rowId xmlns="" xmlns:a16="http://schemas.microsoft.com/office/drawing/2014/main" val="10000"/>
                  </a:ext>
                </a:extLst>
              </a:tr>
              <a:tr h="409995">
                <a:tc>
                  <a:txBody>
                    <a:bodyPr/>
                    <a:lstStyle/>
                    <a:p>
                      <a:pPr indent="0" algn="ctr">
                        <a:buNone/>
                      </a:pPr>
                      <a:r>
                        <a:rPr lang="en-US" sz="1200"/>
                        <a:t>1</a:t>
                      </a:r>
                      <a:endParaRPr lang="en-US" sz="1200" b="0">
                        <a:solidFill>
                          <a:srgbClr val="000000"/>
                        </a:solidFill>
                        <a:latin typeface="+mj-lt"/>
                      </a:endParaRPr>
                    </a:p>
                  </a:txBody>
                  <a:tcPr marL="36000" marR="36000" marT="0" marB="0" anchor="ctr"/>
                </a:tc>
                <a:tc>
                  <a:txBody>
                    <a:bodyPr/>
                    <a:lstStyle/>
                    <a:p>
                      <a:pPr indent="0">
                        <a:buNone/>
                      </a:pPr>
                      <a:r>
                        <a:rPr lang="en-US" sz="1200" dirty="0" err="1"/>
                        <a:t>Araku</a:t>
                      </a:r>
                      <a:r>
                        <a:rPr lang="en-US" sz="1200" dirty="0"/>
                        <a:t> valley  (Visakhapatnam </a:t>
                      </a:r>
                      <a:r>
                        <a:rPr lang="en-US" sz="1200" dirty="0" err="1"/>
                        <a:t>dist</a:t>
                      </a:r>
                      <a:r>
                        <a:rPr lang="en-US" sz="1200" dirty="0"/>
                        <a:t>)</a:t>
                      </a:r>
                      <a:endParaRPr lang="en-US" sz="1200" b="0" dirty="0">
                        <a:solidFill>
                          <a:srgbClr val="000000"/>
                        </a:solidFill>
                        <a:latin typeface="+mj-lt"/>
                      </a:endParaRPr>
                    </a:p>
                  </a:txBody>
                  <a:tcPr marL="36000" marR="36000" marT="0" marB="0" anchor="ctr"/>
                </a:tc>
                <a:tc>
                  <a:txBody>
                    <a:bodyPr/>
                    <a:lstStyle/>
                    <a:p>
                      <a:pPr indent="0" algn="ctr">
                        <a:buNone/>
                      </a:pPr>
                      <a:r>
                        <a:rPr lang="en-US" sz="1200"/>
                        <a:t>162.88</a:t>
                      </a:r>
                      <a:endParaRPr lang="en-US" sz="1200" b="0">
                        <a:solidFill>
                          <a:srgbClr val="000000"/>
                        </a:solidFill>
                        <a:latin typeface="+mj-lt"/>
                      </a:endParaRPr>
                    </a:p>
                  </a:txBody>
                  <a:tcPr marL="36000" marR="36000" marT="0" marB="0" anchor="ctr"/>
                </a:tc>
                <a:tc>
                  <a:txBody>
                    <a:bodyPr/>
                    <a:lstStyle/>
                    <a:p>
                      <a:pPr indent="0" algn="ctr">
                        <a:buNone/>
                      </a:pPr>
                      <a:r>
                        <a:rPr lang="en-US" sz="1200"/>
                        <a:t>56,674</a:t>
                      </a:r>
                      <a:endParaRPr lang="en-US" sz="1200" b="0">
                        <a:solidFill>
                          <a:srgbClr val="000000"/>
                        </a:solidFill>
                        <a:latin typeface="+mj-lt"/>
                      </a:endParaRPr>
                    </a:p>
                  </a:txBody>
                  <a:tcPr marL="36000" marR="36000" marT="0" marB="0" anchor="ctr"/>
                </a:tc>
                <a:tc>
                  <a:txBody>
                    <a:bodyPr/>
                    <a:lstStyle/>
                    <a:p>
                      <a:pPr indent="0" algn="ctr">
                        <a:buNone/>
                      </a:pPr>
                      <a:r>
                        <a:rPr lang="en-US" sz="1200"/>
                        <a:t>11</a:t>
                      </a:r>
                      <a:endParaRPr lang="en-US" sz="1200" b="0">
                        <a:solidFill>
                          <a:srgbClr val="000000"/>
                        </a:solidFill>
                        <a:latin typeface="+mj-lt"/>
                      </a:endParaRPr>
                    </a:p>
                  </a:txBody>
                  <a:tcPr marL="36000" marR="36000" marT="0" marB="0" anchor="ctr"/>
                </a:tc>
                <a:tc>
                  <a:txBody>
                    <a:bodyPr/>
                    <a:lstStyle/>
                    <a:p>
                      <a:pPr indent="0" algn="ctr">
                        <a:buNone/>
                      </a:pPr>
                      <a:r>
                        <a:rPr lang="en-US" sz="1200"/>
                        <a:t>102</a:t>
                      </a:r>
                      <a:endParaRPr lang="en-US" sz="1200" b="0">
                        <a:solidFill>
                          <a:srgbClr val="000000"/>
                        </a:solidFill>
                        <a:latin typeface="+mj-lt"/>
                      </a:endParaRPr>
                    </a:p>
                  </a:txBody>
                  <a:tcPr marL="36000" marR="36000" marT="0" marB="0" anchor="ctr"/>
                </a:tc>
                <a:tc>
                  <a:txBody>
                    <a:bodyPr/>
                    <a:lstStyle/>
                    <a:p>
                      <a:pPr indent="0" algn="ctr">
                        <a:buNone/>
                      </a:pPr>
                      <a:r>
                        <a:rPr lang="en-US" sz="1200" dirty="0"/>
                        <a:t>173</a:t>
                      </a:r>
                      <a:endParaRPr lang="en-US" sz="1200" b="0" dirty="0">
                        <a:solidFill>
                          <a:srgbClr val="000000"/>
                        </a:solidFill>
                        <a:latin typeface="+mj-lt"/>
                      </a:endParaRPr>
                    </a:p>
                  </a:txBody>
                  <a:tcPr marL="36000" marR="36000" marT="0" marB="0" anchor="ctr"/>
                </a:tc>
                <a:extLst>
                  <a:ext uri="{0D108BD9-81ED-4DB2-BD59-A6C34878D82A}">
                    <a16:rowId xmlns="" xmlns:a16="http://schemas.microsoft.com/office/drawing/2014/main" val="10001"/>
                  </a:ext>
                </a:extLst>
              </a:tr>
              <a:tr h="409995">
                <a:tc>
                  <a:txBody>
                    <a:bodyPr/>
                    <a:lstStyle/>
                    <a:p>
                      <a:pPr indent="0" algn="ctr">
                        <a:buNone/>
                      </a:pPr>
                      <a:r>
                        <a:rPr lang="en-US" sz="1200"/>
                        <a:t>2</a:t>
                      </a:r>
                      <a:endParaRPr lang="en-US" sz="1200" b="0">
                        <a:solidFill>
                          <a:srgbClr val="000000"/>
                        </a:solidFill>
                        <a:latin typeface="+mj-lt"/>
                      </a:endParaRPr>
                    </a:p>
                  </a:txBody>
                  <a:tcPr marL="36000" marR="36000" marT="0" marB="0" anchor="ctr"/>
                </a:tc>
                <a:tc>
                  <a:txBody>
                    <a:bodyPr/>
                    <a:lstStyle/>
                    <a:p>
                      <a:pPr indent="0">
                        <a:buNone/>
                      </a:pPr>
                      <a:r>
                        <a:rPr lang="en-US" sz="1200" dirty="0" err="1"/>
                        <a:t>Kambadur</a:t>
                      </a:r>
                      <a:r>
                        <a:rPr lang="en-US" sz="1200" dirty="0"/>
                        <a:t>       </a:t>
                      </a:r>
                    </a:p>
                    <a:p>
                      <a:pPr indent="0">
                        <a:buNone/>
                      </a:pPr>
                      <a:r>
                        <a:rPr lang="en-US" sz="1200" dirty="0"/>
                        <a:t>  (</a:t>
                      </a:r>
                      <a:r>
                        <a:rPr lang="en-US" sz="1200" dirty="0" err="1"/>
                        <a:t>Ananthapur</a:t>
                      </a:r>
                      <a:r>
                        <a:rPr lang="en-US" sz="1200" dirty="0"/>
                        <a:t> </a:t>
                      </a:r>
                      <a:r>
                        <a:rPr lang="en-US" sz="1200" dirty="0" err="1"/>
                        <a:t>dist</a:t>
                      </a:r>
                      <a:r>
                        <a:rPr lang="en-US" sz="1200" dirty="0"/>
                        <a:t>)</a:t>
                      </a:r>
                      <a:endParaRPr lang="en-US" sz="1200" b="0" dirty="0">
                        <a:solidFill>
                          <a:srgbClr val="000000"/>
                        </a:solidFill>
                        <a:latin typeface="+mj-lt"/>
                      </a:endParaRPr>
                    </a:p>
                  </a:txBody>
                  <a:tcPr marL="36000" marR="36000" marT="0" marB="0" anchor="ctr"/>
                </a:tc>
                <a:tc>
                  <a:txBody>
                    <a:bodyPr/>
                    <a:lstStyle/>
                    <a:p>
                      <a:pPr indent="0" algn="ctr">
                        <a:buNone/>
                      </a:pPr>
                      <a:r>
                        <a:rPr lang="en-US" sz="1200"/>
                        <a:t>397.4</a:t>
                      </a:r>
                      <a:endParaRPr lang="en-US" sz="1200" b="0">
                        <a:solidFill>
                          <a:srgbClr val="000000"/>
                        </a:solidFill>
                        <a:latin typeface="+mj-lt"/>
                      </a:endParaRPr>
                    </a:p>
                  </a:txBody>
                  <a:tcPr marL="36000" marR="36000" marT="0" marB="0" anchor="ctr"/>
                </a:tc>
                <a:tc>
                  <a:txBody>
                    <a:bodyPr/>
                    <a:lstStyle/>
                    <a:p>
                      <a:pPr indent="0" algn="ctr">
                        <a:buNone/>
                      </a:pPr>
                      <a:r>
                        <a:rPr lang="en-US" sz="1200"/>
                        <a:t>50,799</a:t>
                      </a:r>
                      <a:endParaRPr lang="en-US" sz="1200" b="0">
                        <a:solidFill>
                          <a:srgbClr val="000000"/>
                        </a:solidFill>
                        <a:latin typeface="+mj-lt"/>
                      </a:endParaRPr>
                    </a:p>
                  </a:txBody>
                  <a:tcPr marL="36000" marR="36000" marT="0" marB="0" anchor="ctr"/>
                </a:tc>
                <a:tc>
                  <a:txBody>
                    <a:bodyPr/>
                    <a:lstStyle/>
                    <a:p>
                      <a:pPr indent="0" algn="ctr">
                        <a:buNone/>
                      </a:pPr>
                      <a:r>
                        <a:rPr lang="en-US" sz="1200"/>
                        <a:t>12</a:t>
                      </a:r>
                      <a:endParaRPr lang="en-US" sz="1200" b="0">
                        <a:solidFill>
                          <a:srgbClr val="000000"/>
                        </a:solidFill>
                        <a:latin typeface="+mj-lt"/>
                      </a:endParaRPr>
                    </a:p>
                  </a:txBody>
                  <a:tcPr marL="36000" marR="36000" marT="0" marB="0" anchor="ctr"/>
                </a:tc>
                <a:tc>
                  <a:txBody>
                    <a:bodyPr/>
                    <a:lstStyle/>
                    <a:p>
                      <a:pPr indent="0" algn="ctr">
                        <a:buNone/>
                      </a:pPr>
                      <a:r>
                        <a:rPr lang="en-US" sz="1200"/>
                        <a:t>12</a:t>
                      </a:r>
                      <a:endParaRPr lang="en-US" sz="1200" b="0">
                        <a:solidFill>
                          <a:srgbClr val="000000"/>
                        </a:solidFill>
                        <a:latin typeface="+mj-lt"/>
                      </a:endParaRPr>
                    </a:p>
                  </a:txBody>
                  <a:tcPr marL="36000" marR="36000" marT="0" marB="0" anchor="ctr"/>
                </a:tc>
                <a:tc>
                  <a:txBody>
                    <a:bodyPr/>
                    <a:lstStyle/>
                    <a:p>
                      <a:pPr indent="0" algn="ctr">
                        <a:buNone/>
                      </a:pPr>
                      <a:r>
                        <a:rPr lang="en-US" sz="1200" dirty="0"/>
                        <a:t>42</a:t>
                      </a:r>
                      <a:endParaRPr lang="en-US" sz="1200" b="0" dirty="0">
                        <a:solidFill>
                          <a:srgbClr val="000000"/>
                        </a:solidFill>
                        <a:latin typeface="+mj-lt"/>
                      </a:endParaRPr>
                    </a:p>
                  </a:txBody>
                  <a:tcPr marL="36000" marR="36000" marT="0" marB="0" anchor="ctr"/>
                </a:tc>
                <a:extLst>
                  <a:ext uri="{0D108BD9-81ED-4DB2-BD59-A6C34878D82A}">
                    <a16:rowId xmlns="" xmlns:a16="http://schemas.microsoft.com/office/drawing/2014/main" val="10002"/>
                  </a:ext>
                </a:extLst>
              </a:tr>
              <a:tr h="409995">
                <a:tc>
                  <a:txBody>
                    <a:bodyPr/>
                    <a:lstStyle/>
                    <a:p>
                      <a:pPr indent="0" algn="ctr">
                        <a:buNone/>
                      </a:pPr>
                      <a:r>
                        <a:rPr lang="en-US" sz="1200"/>
                        <a:t>3</a:t>
                      </a:r>
                      <a:endParaRPr lang="en-US" sz="1200" b="0">
                        <a:solidFill>
                          <a:srgbClr val="000000"/>
                        </a:solidFill>
                        <a:latin typeface="+mj-lt"/>
                      </a:endParaRPr>
                    </a:p>
                  </a:txBody>
                  <a:tcPr marL="36000" marR="36000" marT="0" marB="0" anchor="ctr"/>
                </a:tc>
                <a:tc>
                  <a:txBody>
                    <a:bodyPr/>
                    <a:lstStyle/>
                    <a:p>
                      <a:pPr indent="0">
                        <a:buNone/>
                      </a:pPr>
                      <a:r>
                        <a:rPr lang="en-US" sz="1200" dirty="0" err="1"/>
                        <a:t>Kuppam</a:t>
                      </a:r>
                      <a:r>
                        <a:rPr lang="en-US" sz="1200" dirty="0"/>
                        <a:t>         </a:t>
                      </a:r>
                    </a:p>
                    <a:p>
                      <a:pPr indent="0">
                        <a:buNone/>
                      </a:pPr>
                      <a:r>
                        <a:rPr lang="en-US" sz="1200" dirty="0"/>
                        <a:t>(Chittoor </a:t>
                      </a:r>
                      <a:r>
                        <a:rPr lang="en-US" sz="1200" dirty="0" err="1"/>
                        <a:t>dist</a:t>
                      </a:r>
                      <a:r>
                        <a:rPr lang="en-US" sz="1200" dirty="0"/>
                        <a:t>)</a:t>
                      </a:r>
                      <a:endParaRPr lang="en-US" sz="1200" b="0" dirty="0">
                        <a:solidFill>
                          <a:srgbClr val="000000"/>
                        </a:solidFill>
                        <a:latin typeface="+mj-lt"/>
                      </a:endParaRPr>
                    </a:p>
                  </a:txBody>
                  <a:tcPr marL="36000" marR="36000" marT="0" marB="0" anchor="ctr"/>
                </a:tc>
                <a:tc>
                  <a:txBody>
                    <a:bodyPr/>
                    <a:lstStyle/>
                    <a:p>
                      <a:pPr indent="0" algn="ctr">
                        <a:buNone/>
                      </a:pPr>
                      <a:r>
                        <a:rPr lang="en-US" sz="1200"/>
                        <a:t>43.2</a:t>
                      </a:r>
                      <a:endParaRPr lang="en-US" sz="1200" b="0">
                        <a:solidFill>
                          <a:srgbClr val="000000"/>
                        </a:solidFill>
                        <a:latin typeface="+mj-lt"/>
                      </a:endParaRPr>
                    </a:p>
                  </a:txBody>
                  <a:tcPr marL="36000" marR="36000" marT="0" marB="0" anchor="ctr"/>
                </a:tc>
                <a:tc>
                  <a:txBody>
                    <a:bodyPr/>
                    <a:lstStyle/>
                    <a:p>
                      <a:pPr indent="0" algn="ctr">
                        <a:buNone/>
                      </a:pPr>
                      <a:r>
                        <a:rPr lang="en-US" sz="1200"/>
                        <a:t>34,080</a:t>
                      </a:r>
                      <a:endParaRPr lang="en-US" sz="1200" b="0">
                        <a:solidFill>
                          <a:srgbClr val="000000"/>
                        </a:solidFill>
                        <a:latin typeface="+mj-lt"/>
                      </a:endParaRPr>
                    </a:p>
                  </a:txBody>
                  <a:tcPr marL="36000" marR="36000" marT="0" marB="0" anchor="ctr"/>
                </a:tc>
                <a:tc>
                  <a:txBody>
                    <a:bodyPr/>
                    <a:lstStyle/>
                    <a:p>
                      <a:pPr indent="0" algn="ctr">
                        <a:buNone/>
                      </a:pPr>
                      <a:r>
                        <a:rPr lang="en-US" sz="1200"/>
                        <a:t>8</a:t>
                      </a:r>
                      <a:endParaRPr lang="en-US" sz="1200" b="0">
                        <a:solidFill>
                          <a:srgbClr val="000000"/>
                        </a:solidFill>
                        <a:latin typeface="+mj-lt"/>
                      </a:endParaRPr>
                    </a:p>
                  </a:txBody>
                  <a:tcPr marL="36000" marR="36000" marT="0" marB="0" anchor="ctr"/>
                </a:tc>
                <a:tc>
                  <a:txBody>
                    <a:bodyPr/>
                    <a:lstStyle/>
                    <a:p>
                      <a:pPr indent="0" algn="ctr">
                        <a:buNone/>
                      </a:pPr>
                      <a:r>
                        <a:rPr lang="en-US" sz="1200"/>
                        <a:t>14</a:t>
                      </a:r>
                      <a:endParaRPr lang="en-US" sz="1200" b="0">
                        <a:solidFill>
                          <a:srgbClr val="000000"/>
                        </a:solidFill>
                        <a:latin typeface="+mj-lt"/>
                      </a:endParaRPr>
                    </a:p>
                  </a:txBody>
                  <a:tcPr marL="36000" marR="36000" marT="0" marB="0" anchor="ctr"/>
                </a:tc>
                <a:tc>
                  <a:txBody>
                    <a:bodyPr/>
                    <a:lstStyle/>
                    <a:p>
                      <a:pPr indent="0" algn="ctr">
                        <a:buNone/>
                      </a:pPr>
                      <a:r>
                        <a:rPr lang="en-US" sz="1200" dirty="0"/>
                        <a:t>53</a:t>
                      </a:r>
                      <a:endParaRPr lang="en-US" sz="1200" b="0" dirty="0">
                        <a:solidFill>
                          <a:srgbClr val="000000"/>
                        </a:solidFill>
                        <a:latin typeface="+mj-lt"/>
                      </a:endParaRPr>
                    </a:p>
                  </a:txBody>
                  <a:tcPr marL="36000" marR="36000" marT="0" marB="0" anchor="ctr"/>
                </a:tc>
                <a:extLst>
                  <a:ext uri="{0D108BD9-81ED-4DB2-BD59-A6C34878D82A}">
                    <a16:rowId xmlns="" xmlns:a16="http://schemas.microsoft.com/office/drawing/2014/main" val="10003"/>
                  </a:ext>
                </a:extLst>
              </a:tr>
              <a:tr h="409995">
                <a:tc>
                  <a:txBody>
                    <a:bodyPr/>
                    <a:lstStyle/>
                    <a:p>
                      <a:pPr indent="0" algn="ctr">
                        <a:buNone/>
                      </a:pPr>
                      <a:r>
                        <a:rPr lang="en-US" sz="1200"/>
                        <a:t>4</a:t>
                      </a:r>
                      <a:endParaRPr lang="en-US" sz="1200" b="0">
                        <a:solidFill>
                          <a:srgbClr val="000000"/>
                        </a:solidFill>
                        <a:latin typeface="+mj-lt"/>
                      </a:endParaRPr>
                    </a:p>
                  </a:txBody>
                  <a:tcPr marL="36000" marR="36000" marT="0" marB="0" anchor="ctr"/>
                </a:tc>
                <a:tc>
                  <a:txBody>
                    <a:bodyPr/>
                    <a:lstStyle/>
                    <a:p>
                      <a:pPr indent="0">
                        <a:buNone/>
                      </a:pPr>
                      <a:r>
                        <a:rPr lang="en-US" sz="1200" dirty="0" err="1"/>
                        <a:t>Singarayakonda</a:t>
                      </a:r>
                      <a:r>
                        <a:rPr lang="en-US" sz="1200" dirty="0"/>
                        <a:t>     (</a:t>
                      </a:r>
                      <a:r>
                        <a:rPr lang="en-US" sz="1200" dirty="0" err="1"/>
                        <a:t>Prakasam</a:t>
                      </a:r>
                      <a:r>
                        <a:rPr lang="en-US" sz="1200" dirty="0"/>
                        <a:t> </a:t>
                      </a:r>
                      <a:r>
                        <a:rPr lang="en-US" sz="1200" dirty="0" err="1"/>
                        <a:t>dist</a:t>
                      </a:r>
                      <a:r>
                        <a:rPr lang="en-US" sz="1200" dirty="0"/>
                        <a:t>)</a:t>
                      </a:r>
                      <a:endParaRPr lang="en-US" sz="1200" b="0" dirty="0">
                        <a:solidFill>
                          <a:srgbClr val="000000"/>
                        </a:solidFill>
                        <a:latin typeface="+mj-lt"/>
                      </a:endParaRPr>
                    </a:p>
                  </a:txBody>
                  <a:tcPr marL="36000" marR="36000" marT="0" marB="0" anchor="ctr"/>
                </a:tc>
                <a:tc>
                  <a:txBody>
                    <a:bodyPr/>
                    <a:lstStyle/>
                    <a:p>
                      <a:pPr indent="0" algn="ctr">
                        <a:buNone/>
                      </a:pPr>
                      <a:r>
                        <a:rPr lang="en-US" sz="1200"/>
                        <a:t>75.1</a:t>
                      </a:r>
                      <a:endParaRPr lang="en-US" sz="1200" b="0">
                        <a:solidFill>
                          <a:srgbClr val="000000"/>
                        </a:solidFill>
                        <a:latin typeface="+mj-lt"/>
                      </a:endParaRPr>
                    </a:p>
                  </a:txBody>
                  <a:tcPr marL="36000" marR="36000" marT="0" marB="0" anchor="ctr"/>
                </a:tc>
                <a:tc>
                  <a:txBody>
                    <a:bodyPr/>
                    <a:lstStyle/>
                    <a:p>
                      <a:pPr indent="0" algn="ctr">
                        <a:buNone/>
                      </a:pPr>
                      <a:r>
                        <a:rPr lang="en-US" sz="1200"/>
                        <a:t>27,691</a:t>
                      </a:r>
                      <a:endParaRPr lang="en-US" sz="1200" b="0">
                        <a:solidFill>
                          <a:srgbClr val="000000"/>
                        </a:solidFill>
                        <a:latin typeface="+mj-lt"/>
                      </a:endParaRPr>
                    </a:p>
                  </a:txBody>
                  <a:tcPr marL="36000" marR="36000" marT="0" marB="0" anchor="ctr"/>
                </a:tc>
                <a:tc>
                  <a:txBody>
                    <a:bodyPr/>
                    <a:lstStyle/>
                    <a:p>
                      <a:pPr indent="0" algn="ctr">
                        <a:buNone/>
                      </a:pPr>
                      <a:r>
                        <a:rPr lang="en-US" sz="1200"/>
                        <a:t>7</a:t>
                      </a:r>
                      <a:endParaRPr lang="en-US" sz="1200" b="0">
                        <a:solidFill>
                          <a:srgbClr val="000000"/>
                        </a:solidFill>
                        <a:latin typeface="+mj-lt"/>
                      </a:endParaRPr>
                    </a:p>
                  </a:txBody>
                  <a:tcPr marL="36000" marR="36000" marT="0" marB="0" anchor="ctr"/>
                </a:tc>
                <a:tc>
                  <a:txBody>
                    <a:bodyPr/>
                    <a:lstStyle/>
                    <a:p>
                      <a:pPr indent="0" algn="ctr">
                        <a:buNone/>
                      </a:pPr>
                      <a:r>
                        <a:rPr lang="en-US" sz="1200"/>
                        <a:t>6</a:t>
                      </a:r>
                      <a:endParaRPr lang="en-US" sz="1200" b="0">
                        <a:solidFill>
                          <a:srgbClr val="000000"/>
                        </a:solidFill>
                        <a:latin typeface="+mj-lt"/>
                      </a:endParaRPr>
                    </a:p>
                  </a:txBody>
                  <a:tcPr marL="36000" marR="36000" marT="0" marB="0" anchor="ctr"/>
                </a:tc>
                <a:tc>
                  <a:txBody>
                    <a:bodyPr/>
                    <a:lstStyle/>
                    <a:p>
                      <a:pPr indent="0" algn="ctr">
                        <a:buNone/>
                      </a:pPr>
                      <a:r>
                        <a:rPr lang="en-US" sz="1200" dirty="0"/>
                        <a:t>23</a:t>
                      </a:r>
                      <a:endParaRPr lang="en-US" sz="1200" b="0" dirty="0">
                        <a:solidFill>
                          <a:srgbClr val="000000"/>
                        </a:solidFill>
                        <a:latin typeface="+mj-lt"/>
                      </a:endParaRPr>
                    </a:p>
                  </a:txBody>
                  <a:tcPr marL="36000" marR="36000" marT="0" marB="0" anchor="ctr"/>
                </a:tc>
                <a:extLst>
                  <a:ext uri="{0D108BD9-81ED-4DB2-BD59-A6C34878D82A}">
                    <a16:rowId xmlns="" xmlns:a16="http://schemas.microsoft.com/office/drawing/2014/main" val="10004"/>
                  </a:ext>
                </a:extLst>
              </a:tr>
              <a:tr h="409995">
                <a:tc>
                  <a:txBody>
                    <a:bodyPr/>
                    <a:lstStyle/>
                    <a:p>
                      <a:pPr indent="0" algn="ctr">
                        <a:buNone/>
                      </a:pPr>
                      <a:r>
                        <a:rPr lang="en-US" sz="1200"/>
                        <a:t>5</a:t>
                      </a:r>
                      <a:endParaRPr lang="en-US" sz="1200" b="0">
                        <a:solidFill>
                          <a:srgbClr val="000000"/>
                        </a:solidFill>
                        <a:latin typeface="+mj-lt"/>
                      </a:endParaRPr>
                    </a:p>
                  </a:txBody>
                  <a:tcPr marL="36000" marR="36000" marT="0" marB="0" anchor="ctr"/>
                </a:tc>
                <a:tc>
                  <a:txBody>
                    <a:bodyPr/>
                    <a:lstStyle/>
                    <a:p>
                      <a:pPr indent="0">
                        <a:buNone/>
                      </a:pPr>
                      <a:r>
                        <a:rPr lang="en-US" sz="1200" dirty="0" err="1"/>
                        <a:t>Venkatachalam</a:t>
                      </a:r>
                      <a:r>
                        <a:rPr lang="en-US" sz="1200" dirty="0"/>
                        <a:t>         </a:t>
                      </a:r>
                    </a:p>
                    <a:p>
                      <a:pPr indent="0">
                        <a:buNone/>
                      </a:pPr>
                      <a:r>
                        <a:rPr lang="en-US" sz="1200" dirty="0"/>
                        <a:t>(Nellore </a:t>
                      </a:r>
                      <a:r>
                        <a:rPr lang="en-US" sz="1200" dirty="0" err="1"/>
                        <a:t>dist</a:t>
                      </a:r>
                      <a:r>
                        <a:rPr lang="en-US" sz="1200" dirty="0"/>
                        <a:t>)</a:t>
                      </a:r>
                      <a:endParaRPr lang="en-US" sz="1200" b="0" dirty="0">
                        <a:solidFill>
                          <a:srgbClr val="000000"/>
                        </a:solidFill>
                        <a:latin typeface="+mj-lt"/>
                      </a:endParaRPr>
                    </a:p>
                  </a:txBody>
                  <a:tcPr marL="36000" marR="36000" marT="0" marB="0" anchor="ctr"/>
                </a:tc>
                <a:tc>
                  <a:txBody>
                    <a:bodyPr/>
                    <a:lstStyle/>
                    <a:p>
                      <a:pPr indent="0" algn="ctr">
                        <a:buNone/>
                      </a:pPr>
                      <a:r>
                        <a:rPr lang="en-US" sz="1200"/>
                        <a:t>260.4</a:t>
                      </a:r>
                      <a:endParaRPr lang="en-US" sz="1200" b="0">
                        <a:solidFill>
                          <a:srgbClr val="000000"/>
                        </a:solidFill>
                        <a:latin typeface="+mj-lt"/>
                      </a:endParaRPr>
                    </a:p>
                  </a:txBody>
                  <a:tcPr marL="36000" marR="36000" marT="0" marB="0" anchor="ctr"/>
                </a:tc>
                <a:tc>
                  <a:txBody>
                    <a:bodyPr/>
                    <a:lstStyle/>
                    <a:p>
                      <a:pPr indent="0" algn="ctr">
                        <a:buNone/>
                      </a:pPr>
                      <a:r>
                        <a:rPr lang="en-US" sz="1200"/>
                        <a:t>61,275</a:t>
                      </a:r>
                      <a:endParaRPr lang="en-US" sz="1200" b="0">
                        <a:solidFill>
                          <a:srgbClr val="000000"/>
                        </a:solidFill>
                        <a:latin typeface="+mj-lt"/>
                      </a:endParaRPr>
                    </a:p>
                  </a:txBody>
                  <a:tcPr marL="36000" marR="36000" marT="0" marB="0" anchor="ctr"/>
                </a:tc>
                <a:tc>
                  <a:txBody>
                    <a:bodyPr/>
                    <a:lstStyle/>
                    <a:p>
                      <a:pPr indent="0" algn="ctr">
                        <a:buNone/>
                      </a:pPr>
                      <a:r>
                        <a:rPr lang="en-US" sz="1200"/>
                        <a:t>18</a:t>
                      </a:r>
                      <a:endParaRPr lang="en-US" sz="1200" b="0">
                        <a:solidFill>
                          <a:srgbClr val="000000"/>
                        </a:solidFill>
                        <a:latin typeface="+mj-lt"/>
                      </a:endParaRPr>
                    </a:p>
                  </a:txBody>
                  <a:tcPr marL="36000" marR="36000" marT="0" marB="0" anchor="ctr"/>
                </a:tc>
                <a:tc>
                  <a:txBody>
                    <a:bodyPr/>
                    <a:lstStyle/>
                    <a:p>
                      <a:pPr indent="0" algn="ctr">
                        <a:buNone/>
                      </a:pPr>
                      <a:r>
                        <a:rPr lang="en-US" sz="1200"/>
                        <a:t>16</a:t>
                      </a:r>
                      <a:endParaRPr lang="en-US" sz="1200" b="0">
                        <a:solidFill>
                          <a:srgbClr val="000000"/>
                        </a:solidFill>
                        <a:latin typeface="+mj-lt"/>
                      </a:endParaRPr>
                    </a:p>
                  </a:txBody>
                  <a:tcPr marL="36000" marR="36000" marT="0" marB="0" anchor="ctr"/>
                </a:tc>
                <a:tc>
                  <a:txBody>
                    <a:bodyPr/>
                    <a:lstStyle/>
                    <a:p>
                      <a:pPr indent="0" algn="ctr">
                        <a:buNone/>
                      </a:pPr>
                      <a:r>
                        <a:rPr lang="en-US" sz="1200" dirty="0"/>
                        <a:t>72</a:t>
                      </a:r>
                      <a:endParaRPr lang="en-US" sz="1200" b="0" dirty="0">
                        <a:solidFill>
                          <a:srgbClr val="000000"/>
                        </a:solidFill>
                        <a:latin typeface="+mj-lt"/>
                      </a:endParaRPr>
                    </a:p>
                  </a:txBody>
                  <a:tcPr marL="36000" marR="36000" marT="0" marB="0" anchor="ctr"/>
                </a:tc>
                <a:extLst>
                  <a:ext uri="{0D108BD9-81ED-4DB2-BD59-A6C34878D82A}">
                    <a16:rowId xmlns="" xmlns:a16="http://schemas.microsoft.com/office/drawing/2014/main" val="10005"/>
                  </a:ext>
                </a:extLst>
              </a:tr>
              <a:tr h="248926">
                <a:tc gridSpan="7">
                  <a:txBody>
                    <a:bodyPr/>
                    <a:lstStyle/>
                    <a:p>
                      <a:pPr marL="0" indent="0" algn="l" defTabSz="913765" rtl="0" eaLnBrk="1" latinLnBrk="0" hangingPunct="1">
                        <a:buNone/>
                      </a:pPr>
                      <a:r>
                        <a:rPr lang="en-US" sz="1200" b="1" kern="1200" dirty="0">
                          <a:solidFill>
                            <a:schemeClr val="lt1"/>
                          </a:solidFill>
                          <a:latin typeface="+mn-lt"/>
                          <a:ea typeface="+mn-ea"/>
                          <a:cs typeface="+mn-cs"/>
                        </a:rPr>
                        <a:t>Phase II (6) CLUSTERS</a:t>
                      </a:r>
                    </a:p>
                  </a:txBody>
                  <a:tcPr marL="36000" marR="36000" marT="0" marB="0" anchor="ctr">
                    <a:solidFill>
                      <a:schemeClr val="accent1"/>
                    </a:solidFill>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US"/>
                    </a:p>
                  </a:txBody>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en-IN"/>
                    </a:p>
                  </a:txBody>
                  <a:tcPr/>
                </a:tc>
                <a:extLst>
                  <a:ext uri="{0D108BD9-81ED-4DB2-BD59-A6C34878D82A}">
                    <a16:rowId xmlns="" xmlns:a16="http://schemas.microsoft.com/office/drawing/2014/main" val="10006"/>
                  </a:ext>
                </a:extLst>
              </a:tr>
              <a:tr h="409995">
                <a:tc>
                  <a:txBody>
                    <a:bodyPr/>
                    <a:lstStyle/>
                    <a:p>
                      <a:pPr indent="0" algn="ctr">
                        <a:buNone/>
                      </a:pPr>
                      <a:r>
                        <a:rPr lang="en-US" sz="1200"/>
                        <a:t>6</a:t>
                      </a:r>
                      <a:endParaRPr lang="en-US" sz="1200" b="0">
                        <a:solidFill>
                          <a:srgbClr val="000000"/>
                        </a:solidFill>
                        <a:latin typeface="+mj-lt"/>
                      </a:endParaRPr>
                    </a:p>
                  </a:txBody>
                  <a:tcPr marL="36000" marR="36000" marT="0" marB="0" anchor="ctr"/>
                </a:tc>
                <a:tc>
                  <a:txBody>
                    <a:bodyPr/>
                    <a:lstStyle/>
                    <a:p>
                      <a:pPr indent="0">
                        <a:buNone/>
                      </a:pPr>
                      <a:r>
                        <a:rPr lang="en-US" sz="1200" dirty="0" err="1"/>
                        <a:t>Alur</a:t>
                      </a:r>
                      <a:r>
                        <a:rPr lang="en-US" sz="1200" dirty="0"/>
                        <a:t>                       </a:t>
                      </a:r>
                    </a:p>
                    <a:p>
                      <a:pPr indent="0">
                        <a:buNone/>
                      </a:pPr>
                      <a:r>
                        <a:rPr lang="en-US" sz="1200" dirty="0"/>
                        <a:t> (Kurnool </a:t>
                      </a:r>
                      <a:r>
                        <a:rPr lang="en-US" sz="1200" dirty="0" err="1"/>
                        <a:t>dist</a:t>
                      </a:r>
                      <a:r>
                        <a:rPr lang="en-US" sz="1200" dirty="0"/>
                        <a:t>)</a:t>
                      </a:r>
                      <a:endParaRPr lang="en-US" sz="1200" b="0" dirty="0">
                        <a:solidFill>
                          <a:srgbClr val="000000"/>
                        </a:solidFill>
                        <a:latin typeface="+mj-lt"/>
                      </a:endParaRPr>
                    </a:p>
                  </a:txBody>
                  <a:tcPr marL="36000" marR="36000" marT="0" marB="0" anchor="ctr"/>
                </a:tc>
                <a:tc>
                  <a:txBody>
                    <a:bodyPr/>
                    <a:lstStyle/>
                    <a:p>
                      <a:pPr indent="0" algn="ctr">
                        <a:buNone/>
                      </a:pPr>
                      <a:r>
                        <a:rPr lang="en-US" sz="1200"/>
                        <a:t>301.7</a:t>
                      </a:r>
                      <a:endParaRPr lang="en-US" sz="1200" b="0">
                        <a:solidFill>
                          <a:srgbClr val="000000"/>
                        </a:solidFill>
                        <a:latin typeface="+mj-lt"/>
                      </a:endParaRPr>
                    </a:p>
                  </a:txBody>
                  <a:tcPr marL="36000" marR="36000" marT="0" marB="0" anchor="ctr"/>
                </a:tc>
                <a:tc>
                  <a:txBody>
                    <a:bodyPr/>
                    <a:lstStyle/>
                    <a:p>
                      <a:pPr indent="0" algn="ctr">
                        <a:buNone/>
                      </a:pPr>
                      <a:r>
                        <a:rPr lang="en-US" sz="1200"/>
                        <a:t>14,426</a:t>
                      </a:r>
                      <a:endParaRPr lang="en-US" sz="1200" b="0">
                        <a:solidFill>
                          <a:srgbClr val="000000"/>
                        </a:solidFill>
                        <a:latin typeface="+mj-lt"/>
                      </a:endParaRPr>
                    </a:p>
                  </a:txBody>
                  <a:tcPr marL="36000" marR="36000" marT="0" marB="0" anchor="ctr"/>
                </a:tc>
                <a:tc>
                  <a:txBody>
                    <a:bodyPr/>
                    <a:lstStyle/>
                    <a:p>
                      <a:pPr indent="0" algn="ctr">
                        <a:buNone/>
                      </a:pPr>
                      <a:r>
                        <a:rPr lang="en-US" sz="1200" dirty="0"/>
                        <a:t>11</a:t>
                      </a:r>
                      <a:endParaRPr lang="en-US" sz="1200" b="0" dirty="0">
                        <a:solidFill>
                          <a:srgbClr val="000000"/>
                        </a:solidFill>
                        <a:latin typeface="+mj-lt"/>
                      </a:endParaRPr>
                    </a:p>
                  </a:txBody>
                  <a:tcPr marL="36000" marR="36000" marT="0" marB="0" anchor="ctr"/>
                </a:tc>
                <a:tc>
                  <a:txBody>
                    <a:bodyPr/>
                    <a:lstStyle/>
                    <a:p>
                      <a:pPr indent="0" algn="ctr">
                        <a:buNone/>
                      </a:pPr>
                      <a:r>
                        <a:rPr lang="en-US" sz="1200"/>
                        <a:t>11</a:t>
                      </a:r>
                      <a:endParaRPr lang="en-US" sz="1200" b="0">
                        <a:solidFill>
                          <a:srgbClr val="000000"/>
                        </a:solidFill>
                        <a:latin typeface="+mj-lt"/>
                      </a:endParaRPr>
                    </a:p>
                  </a:txBody>
                  <a:tcPr marL="36000" marR="36000" marT="0" marB="0" anchor="ctr"/>
                </a:tc>
                <a:tc>
                  <a:txBody>
                    <a:bodyPr/>
                    <a:lstStyle/>
                    <a:p>
                      <a:pPr indent="0" algn="ctr">
                        <a:buNone/>
                      </a:pPr>
                      <a:r>
                        <a:rPr lang="en-US" sz="1200" dirty="0"/>
                        <a:t>17</a:t>
                      </a:r>
                      <a:endParaRPr lang="en-US" sz="1200" b="0" dirty="0">
                        <a:solidFill>
                          <a:srgbClr val="000000"/>
                        </a:solidFill>
                        <a:latin typeface="+mj-lt"/>
                      </a:endParaRPr>
                    </a:p>
                  </a:txBody>
                  <a:tcPr marL="36000" marR="36000" marT="0" marB="0" anchor="ctr"/>
                </a:tc>
                <a:extLst>
                  <a:ext uri="{0D108BD9-81ED-4DB2-BD59-A6C34878D82A}">
                    <a16:rowId xmlns="" xmlns:a16="http://schemas.microsoft.com/office/drawing/2014/main" val="10007"/>
                  </a:ext>
                </a:extLst>
              </a:tr>
              <a:tr h="409995">
                <a:tc>
                  <a:txBody>
                    <a:bodyPr/>
                    <a:lstStyle/>
                    <a:p>
                      <a:pPr indent="0" algn="ctr">
                        <a:buNone/>
                      </a:pPr>
                      <a:r>
                        <a:rPr lang="en-US" sz="1200"/>
                        <a:t>7</a:t>
                      </a:r>
                      <a:endParaRPr lang="en-US" sz="1200" b="0">
                        <a:solidFill>
                          <a:srgbClr val="000000"/>
                        </a:solidFill>
                        <a:latin typeface="+mj-lt"/>
                      </a:endParaRPr>
                    </a:p>
                  </a:txBody>
                  <a:tcPr marL="36000" marR="36000" marT="0" marB="0" anchor="ctr"/>
                </a:tc>
                <a:tc>
                  <a:txBody>
                    <a:bodyPr/>
                    <a:lstStyle/>
                    <a:p>
                      <a:pPr indent="0">
                        <a:buNone/>
                      </a:pPr>
                      <a:r>
                        <a:rPr lang="en-US" sz="1200" dirty="0" err="1"/>
                        <a:t>Sompeta</a:t>
                      </a:r>
                      <a:r>
                        <a:rPr lang="en-US" sz="1200" dirty="0"/>
                        <a:t>         </a:t>
                      </a:r>
                    </a:p>
                    <a:p>
                      <a:pPr indent="0">
                        <a:buNone/>
                      </a:pPr>
                      <a:r>
                        <a:rPr lang="en-US" sz="1200" dirty="0"/>
                        <a:t>  (Srikakulam </a:t>
                      </a:r>
                      <a:r>
                        <a:rPr lang="en-US" sz="1200" dirty="0" err="1"/>
                        <a:t>dist</a:t>
                      </a:r>
                      <a:r>
                        <a:rPr lang="en-US" sz="1200" dirty="0"/>
                        <a:t>)</a:t>
                      </a:r>
                      <a:endParaRPr lang="en-US" sz="1200" b="0" dirty="0">
                        <a:solidFill>
                          <a:srgbClr val="000000"/>
                        </a:solidFill>
                        <a:latin typeface="+mj-lt"/>
                      </a:endParaRPr>
                    </a:p>
                  </a:txBody>
                  <a:tcPr marL="36000" marR="36000" marT="0" marB="0" anchor="ctr"/>
                </a:tc>
                <a:tc>
                  <a:txBody>
                    <a:bodyPr/>
                    <a:lstStyle/>
                    <a:p>
                      <a:pPr indent="0" algn="ctr">
                        <a:buNone/>
                      </a:pPr>
                      <a:r>
                        <a:rPr lang="en-US" sz="1200"/>
                        <a:t>62.9</a:t>
                      </a:r>
                      <a:endParaRPr lang="en-US" sz="1200" b="0">
                        <a:solidFill>
                          <a:srgbClr val="000000"/>
                        </a:solidFill>
                        <a:latin typeface="+mj-lt"/>
                      </a:endParaRPr>
                    </a:p>
                  </a:txBody>
                  <a:tcPr marL="36000" marR="36000" marT="0" marB="0" anchor="ctr"/>
                </a:tc>
                <a:tc>
                  <a:txBody>
                    <a:bodyPr/>
                    <a:lstStyle/>
                    <a:p>
                      <a:pPr indent="0" algn="ctr">
                        <a:buNone/>
                      </a:pPr>
                      <a:r>
                        <a:rPr lang="en-US" sz="1200" dirty="0"/>
                        <a:t>18,778</a:t>
                      </a:r>
                      <a:endParaRPr lang="en-US" sz="1200" b="0" dirty="0">
                        <a:solidFill>
                          <a:srgbClr val="000000"/>
                        </a:solidFill>
                        <a:latin typeface="+mj-lt"/>
                      </a:endParaRPr>
                    </a:p>
                  </a:txBody>
                  <a:tcPr marL="36000" marR="36000" marT="0" marB="0" anchor="ctr"/>
                </a:tc>
                <a:tc>
                  <a:txBody>
                    <a:bodyPr/>
                    <a:lstStyle/>
                    <a:p>
                      <a:pPr indent="0" algn="ctr">
                        <a:buNone/>
                      </a:pPr>
                      <a:r>
                        <a:rPr lang="en-US" sz="1200"/>
                        <a:t>11</a:t>
                      </a:r>
                      <a:endParaRPr lang="en-US" sz="1200" b="0">
                        <a:solidFill>
                          <a:srgbClr val="000000"/>
                        </a:solidFill>
                        <a:latin typeface="+mj-lt"/>
                      </a:endParaRPr>
                    </a:p>
                  </a:txBody>
                  <a:tcPr marL="36000" marR="36000" marT="0" marB="0" anchor="ctr"/>
                </a:tc>
                <a:tc>
                  <a:txBody>
                    <a:bodyPr/>
                    <a:lstStyle/>
                    <a:p>
                      <a:pPr indent="0" algn="ctr">
                        <a:buNone/>
                      </a:pPr>
                      <a:r>
                        <a:rPr lang="en-US" sz="1200"/>
                        <a:t>13</a:t>
                      </a:r>
                      <a:endParaRPr lang="en-US" sz="1200" b="0">
                        <a:solidFill>
                          <a:srgbClr val="000000"/>
                        </a:solidFill>
                        <a:latin typeface="+mj-lt"/>
                      </a:endParaRPr>
                    </a:p>
                  </a:txBody>
                  <a:tcPr marL="36000" marR="36000" marT="0" marB="0" anchor="ctr"/>
                </a:tc>
                <a:tc>
                  <a:txBody>
                    <a:bodyPr/>
                    <a:lstStyle/>
                    <a:p>
                      <a:pPr indent="0" algn="ctr">
                        <a:buNone/>
                      </a:pPr>
                      <a:r>
                        <a:rPr lang="en-US" sz="1200" dirty="0"/>
                        <a:t>25</a:t>
                      </a:r>
                      <a:endParaRPr lang="en-US" sz="1200" b="0" dirty="0">
                        <a:solidFill>
                          <a:srgbClr val="000000"/>
                        </a:solidFill>
                        <a:latin typeface="+mj-lt"/>
                      </a:endParaRPr>
                    </a:p>
                  </a:txBody>
                  <a:tcPr marL="36000" marR="36000" marT="0" marB="0" anchor="ctr"/>
                </a:tc>
                <a:extLst>
                  <a:ext uri="{0D108BD9-81ED-4DB2-BD59-A6C34878D82A}">
                    <a16:rowId xmlns="" xmlns:a16="http://schemas.microsoft.com/office/drawing/2014/main" val="10008"/>
                  </a:ext>
                </a:extLst>
              </a:tr>
              <a:tr h="409995">
                <a:tc>
                  <a:txBody>
                    <a:bodyPr/>
                    <a:lstStyle/>
                    <a:p>
                      <a:pPr indent="0" algn="ctr">
                        <a:buNone/>
                      </a:pPr>
                      <a:r>
                        <a:rPr lang="en-US" sz="1200"/>
                        <a:t>8</a:t>
                      </a:r>
                      <a:endParaRPr lang="en-US" sz="1200" b="0">
                        <a:solidFill>
                          <a:srgbClr val="000000"/>
                        </a:solidFill>
                        <a:latin typeface="+mj-lt"/>
                      </a:endParaRPr>
                    </a:p>
                  </a:txBody>
                  <a:tcPr marL="36000" marR="36000" marT="0" marB="0" anchor="ctr"/>
                </a:tc>
                <a:tc>
                  <a:txBody>
                    <a:bodyPr/>
                    <a:lstStyle/>
                    <a:p>
                      <a:pPr indent="0">
                        <a:buNone/>
                      </a:pPr>
                      <a:r>
                        <a:rPr lang="en-US" sz="1200" dirty="0" err="1"/>
                        <a:t>Chandarlapadu</a:t>
                      </a:r>
                      <a:r>
                        <a:rPr lang="en-US" sz="1200" dirty="0"/>
                        <a:t>    </a:t>
                      </a:r>
                    </a:p>
                    <a:p>
                      <a:pPr indent="0">
                        <a:buNone/>
                      </a:pPr>
                      <a:r>
                        <a:rPr lang="en-US" sz="1200" dirty="0"/>
                        <a:t>  (Krishna </a:t>
                      </a:r>
                      <a:r>
                        <a:rPr lang="en-US" sz="1200" dirty="0" err="1"/>
                        <a:t>dist</a:t>
                      </a:r>
                      <a:r>
                        <a:rPr lang="en-US" sz="1200" dirty="0"/>
                        <a:t>)</a:t>
                      </a:r>
                      <a:endParaRPr lang="en-US" sz="1200" b="0" dirty="0">
                        <a:solidFill>
                          <a:srgbClr val="000000"/>
                        </a:solidFill>
                        <a:latin typeface="+mj-lt"/>
                      </a:endParaRPr>
                    </a:p>
                  </a:txBody>
                  <a:tcPr marL="36000" marR="36000" marT="0" marB="0" anchor="ctr"/>
                </a:tc>
                <a:tc>
                  <a:txBody>
                    <a:bodyPr/>
                    <a:lstStyle/>
                    <a:p>
                      <a:pPr indent="0" algn="ctr">
                        <a:buNone/>
                      </a:pPr>
                      <a:r>
                        <a:rPr lang="en-US" sz="1200"/>
                        <a:t>188.4</a:t>
                      </a:r>
                      <a:endParaRPr lang="en-US" sz="1200" b="0">
                        <a:solidFill>
                          <a:srgbClr val="000000"/>
                        </a:solidFill>
                        <a:latin typeface="+mj-lt"/>
                      </a:endParaRPr>
                    </a:p>
                  </a:txBody>
                  <a:tcPr marL="36000" marR="36000" marT="0" marB="0" anchor="ctr"/>
                </a:tc>
                <a:tc>
                  <a:txBody>
                    <a:bodyPr/>
                    <a:lstStyle/>
                    <a:p>
                      <a:pPr indent="0" algn="ctr">
                        <a:buNone/>
                      </a:pPr>
                      <a:r>
                        <a:rPr lang="en-US" sz="1200"/>
                        <a:t>10,958</a:t>
                      </a:r>
                      <a:endParaRPr lang="en-US" sz="1200" b="0">
                        <a:solidFill>
                          <a:srgbClr val="000000"/>
                        </a:solidFill>
                        <a:latin typeface="+mj-lt"/>
                      </a:endParaRPr>
                    </a:p>
                  </a:txBody>
                  <a:tcPr marL="36000" marR="36000" marT="0" marB="0" anchor="ctr"/>
                </a:tc>
                <a:tc>
                  <a:txBody>
                    <a:bodyPr/>
                    <a:lstStyle/>
                    <a:p>
                      <a:pPr indent="0" algn="ctr">
                        <a:buNone/>
                      </a:pPr>
                      <a:r>
                        <a:rPr lang="en-US" sz="1200"/>
                        <a:t>14</a:t>
                      </a:r>
                      <a:endParaRPr lang="en-US" sz="1200" b="0">
                        <a:solidFill>
                          <a:srgbClr val="000000"/>
                        </a:solidFill>
                        <a:latin typeface="+mj-lt"/>
                      </a:endParaRPr>
                    </a:p>
                  </a:txBody>
                  <a:tcPr marL="36000" marR="36000" marT="0" marB="0" anchor="ctr"/>
                </a:tc>
                <a:tc>
                  <a:txBody>
                    <a:bodyPr/>
                    <a:lstStyle/>
                    <a:p>
                      <a:pPr indent="0" algn="ctr">
                        <a:buNone/>
                      </a:pPr>
                      <a:r>
                        <a:rPr lang="en-US" sz="1200"/>
                        <a:t>19</a:t>
                      </a:r>
                      <a:endParaRPr lang="en-US" sz="1200" b="0">
                        <a:solidFill>
                          <a:srgbClr val="000000"/>
                        </a:solidFill>
                        <a:latin typeface="+mj-lt"/>
                      </a:endParaRPr>
                    </a:p>
                  </a:txBody>
                  <a:tcPr marL="36000" marR="36000" marT="0" marB="0" anchor="ctr"/>
                </a:tc>
                <a:tc>
                  <a:txBody>
                    <a:bodyPr/>
                    <a:lstStyle/>
                    <a:p>
                      <a:pPr indent="0" algn="ctr">
                        <a:buNone/>
                      </a:pPr>
                      <a:r>
                        <a:rPr lang="en-US" sz="1200" dirty="0"/>
                        <a:t>28</a:t>
                      </a:r>
                      <a:endParaRPr lang="en-US" sz="1200" b="0" dirty="0">
                        <a:solidFill>
                          <a:srgbClr val="000000"/>
                        </a:solidFill>
                        <a:latin typeface="+mj-lt"/>
                      </a:endParaRPr>
                    </a:p>
                  </a:txBody>
                  <a:tcPr marL="36000" marR="36000" marT="0" marB="0" anchor="ctr"/>
                </a:tc>
                <a:extLst>
                  <a:ext uri="{0D108BD9-81ED-4DB2-BD59-A6C34878D82A}">
                    <a16:rowId xmlns="" xmlns:a16="http://schemas.microsoft.com/office/drawing/2014/main" val="10009"/>
                  </a:ext>
                </a:extLst>
              </a:tr>
              <a:tr h="409995">
                <a:tc>
                  <a:txBody>
                    <a:bodyPr/>
                    <a:lstStyle/>
                    <a:p>
                      <a:pPr indent="0" algn="ctr">
                        <a:buNone/>
                      </a:pPr>
                      <a:r>
                        <a:rPr lang="en-US" sz="1200"/>
                        <a:t>9</a:t>
                      </a:r>
                      <a:endParaRPr lang="en-US" sz="1200" b="0">
                        <a:solidFill>
                          <a:srgbClr val="000000"/>
                        </a:solidFill>
                        <a:latin typeface="+mj-lt"/>
                      </a:endParaRPr>
                    </a:p>
                  </a:txBody>
                  <a:tcPr marL="36000" marR="36000" marT="0" marB="0" anchor="ctr"/>
                </a:tc>
                <a:tc>
                  <a:txBody>
                    <a:bodyPr/>
                    <a:lstStyle/>
                    <a:p>
                      <a:pPr indent="0">
                        <a:buNone/>
                      </a:pPr>
                      <a:r>
                        <a:rPr lang="en-US" sz="1200" dirty="0" err="1"/>
                        <a:t>Nandalur</a:t>
                      </a:r>
                      <a:r>
                        <a:rPr lang="en-US" sz="1200" dirty="0"/>
                        <a:t>         </a:t>
                      </a:r>
                    </a:p>
                    <a:p>
                      <a:pPr indent="0">
                        <a:buNone/>
                      </a:pPr>
                      <a:r>
                        <a:rPr lang="en-US" sz="1200" dirty="0"/>
                        <a:t>  (YSR </a:t>
                      </a:r>
                      <a:r>
                        <a:rPr lang="en-US" sz="1200" dirty="0" err="1"/>
                        <a:t>kadapa</a:t>
                      </a:r>
                      <a:r>
                        <a:rPr lang="en-US" sz="1200" dirty="0"/>
                        <a:t> </a:t>
                      </a:r>
                      <a:r>
                        <a:rPr lang="en-US" sz="1200" dirty="0" err="1"/>
                        <a:t>dist</a:t>
                      </a:r>
                      <a:r>
                        <a:rPr lang="en-US" sz="1200" dirty="0"/>
                        <a:t>)</a:t>
                      </a:r>
                      <a:endParaRPr lang="en-US" sz="1200" b="0" dirty="0">
                        <a:solidFill>
                          <a:srgbClr val="000000"/>
                        </a:solidFill>
                        <a:latin typeface="+mj-lt"/>
                      </a:endParaRPr>
                    </a:p>
                  </a:txBody>
                  <a:tcPr marL="36000" marR="36000" marT="0" marB="0" anchor="ctr"/>
                </a:tc>
                <a:tc>
                  <a:txBody>
                    <a:bodyPr/>
                    <a:lstStyle/>
                    <a:p>
                      <a:pPr indent="0" algn="ctr">
                        <a:buNone/>
                      </a:pPr>
                      <a:r>
                        <a:rPr lang="en-US" sz="1200"/>
                        <a:t>112.8</a:t>
                      </a:r>
                      <a:endParaRPr lang="en-US" sz="1200" b="0">
                        <a:solidFill>
                          <a:srgbClr val="000000"/>
                        </a:solidFill>
                        <a:latin typeface="+mj-lt"/>
                      </a:endParaRPr>
                    </a:p>
                  </a:txBody>
                  <a:tcPr marL="36000" marR="36000" marT="0" marB="0" anchor="ctr"/>
                </a:tc>
                <a:tc>
                  <a:txBody>
                    <a:bodyPr/>
                    <a:lstStyle/>
                    <a:p>
                      <a:pPr indent="0" algn="ctr">
                        <a:buNone/>
                      </a:pPr>
                      <a:r>
                        <a:rPr lang="en-US" sz="1200"/>
                        <a:t>5481</a:t>
                      </a:r>
                      <a:endParaRPr lang="en-US" sz="1200" b="0">
                        <a:solidFill>
                          <a:srgbClr val="000000"/>
                        </a:solidFill>
                        <a:latin typeface="+mj-lt"/>
                      </a:endParaRPr>
                    </a:p>
                  </a:txBody>
                  <a:tcPr marL="36000" marR="36000" marT="0" marB="0" anchor="ctr"/>
                </a:tc>
                <a:tc>
                  <a:txBody>
                    <a:bodyPr/>
                    <a:lstStyle/>
                    <a:p>
                      <a:pPr indent="0" algn="ctr">
                        <a:buNone/>
                      </a:pPr>
                      <a:r>
                        <a:rPr lang="en-US" sz="1200"/>
                        <a:t>12</a:t>
                      </a:r>
                      <a:endParaRPr lang="en-US" sz="1200" b="0">
                        <a:solidFill>
                          <a:srgbClr val="000000"/>
                        </a:solidFill>
                        <a:latin typeface="+mj-lt"/>
                      </a:endParaRPr>
                    </a:p>
                  </a:txBody>
                  <a:tcPr marL="36000" marR="36000" marT="0" marB="0" anchor="ctr"/>
                </a:tc>
                <a:tc>
                  <a:txBody>
                    <a:bodyPr/>
                    <a:lstStyle/>
                    <a:p>
                      <a:pPr indent="0" algn="ctr">
                        <a:buNone/>
                      </a:pPr>
                      <a:r>
                        <a:rPr lang="en-US" sz="1200"/>
                        <a:t>17</a:t>
                      </a:r>
                      <a:endParaRPr lang="en-US" sz="1200" b="0">
                        <a:solidFill>
                          <a:srgbClr val="000000"/>
                        </a:solidFill>
                        <a:latin typeface="+mj-lt"/>
                      </a:endParaRPr>
                    </a:p>
                  </a:txBody>
                  <a:tcPr marL="36000" marR="36000" marT="0" marB="0" anchor="ctr"/>
                </a:tc>
                <a:tc>
                  <a:txBody>
                    <a:bodyPr/>
                    <a:lstStyle/>
                    <a:p>
                      <a:pPr indent="0" algn="ctr">
                        <a:buNone/>
                      </a:pPr>
                      <a:r>
                        <a:rPr lang="en-US" sz="1200" dirty="0"/>
                        <a:t>67</a:t>
                      </a:r>
                      <a:endParaRPr lang="en-US" sz="1200" b="0" dirty="0">
                        <a:solidFill>
                          <a:srgbClr val="000000"/>
                        </a:solidFill>
                        <a:latin typeface="+mj-lt"/>
                      </a:endParaRPr>
                    </a:p>
                  </a:txBody>
                  <a:tcPr marL="36000" marR="36000" marT="0" marB="0" anchor="ctr"/>
                </a:tc>
                <a:extLst>
                  <a:ext uri="{0D108BD9-81ED-4DB2-BD59-A6C34878D82A}">
                    <a16:rowId xmlns="" xmlns:a16="http://schemas.microsoft.com/office/drawing/2014/main" val="10010"/>
                  </a:ext>
                </a:extLst>
              </a:tr>
              <a:tr h="409995">
                <a:tc>
                  <a:txBody>
                    <a:bodyPr/>
                    <a:lstStyle/>
                    <a:p>
                      <a:pPr indent="0" algn="ctr">
                        <a:buNone/>
                      </a:pPr>
                      <a:r>
                        <a:rPr lang="en-US" sz="1200"/>
                        <a:t>10</a:t>
                      </a:r>
                      <a:endParaRPr lang="en-US" sz="1200" b="0">
                        <a:solidFill>
                          <a:srgbClr val="000000"/>
                        </a:solidFill>
                        <a:latin typeface="+mj-lt"/>
                      </a:endParaRPr>
                    </a:p>
                  </a:txBody>
                  <a:tcPr marL="36000" marR="36000" marT="0" marB="0" anchor="ctr"/>
                </a:tc>
                <a:tc>
                  <a:txBody>
                    <a:bodyPr/>
                    <a:lstStyle/>
                    <a:p>
                      <a:pPr indent="0">
                        <a:buNone/>
                      </a:pPr>
                      <a:r>
                        <a:rPr lang="en-US" sz="1200" dirty="0" err="1"/>
                        <a:t>Nuzendla</a:t>
                      </a:r>
                      <a:r>
                        <a:rPr lang="en-US" sz="1200" dirty="0"/>
                        <a:t>        </a:t>
                      </a:r>
                    </a:p>
                    <a:p>
                      <a:pPr indent="0">
                        <a:buNone/>
                      </a:pPr>
                      <a:r>
                        <a:rPr lang="en-US" sz="1200" dirty="0"/>
                        <a:t>   ( Guntur </a:t>
                      </a:r>
                      <a:r>
                        <a:rPr lang="en-US" sz="1200" dirty="0" err="1"/>
                        <a:t>dist</a:t>
                      </a:r>
                      <a:r>
                        <a:rPr lang="en-US" sz="1200" dirty="0"/>
                        <a:t>)</a:t>
                      </a:r>
                      <a:endParaRPr lang="en-US" sz="1200" b="0" dirty="0">
                        <a:solidFill>
                          <a:srgbClr val="000000"/>
                        </a:solidFill>
                        <a:latin typeface="+mj-lt"/>
                      </a:endParaRPr>
                    </a:p>
                  </a:txBody>
                  <a:tcPr marL="36000" marR="36000" marT="0" marB="0" anchor="ctr"/>
                </a:tc>
                <a:tc>
                  <a:txBody>
                    <a:bodyPr/>
                    <a:lstStyle/>
                    <a:p>
                      <a:pPr indent="0" algn="ctr">
                        <a:buNone/>
                      </a:pPr>
                      <a:r>
                        <a:rPr lang="en-US" sz="1200"/>
                        <a:t>237.8</a:t>
                      </a:r>
                      <a:endParaRPr lang="en-US" sz="1200" b="0">
                        <a:solidFill>
                          <a:srgbClr val="000000"/>
                        </a:solidFill>
                        <a:latin typeface="+mj-lt"/>
                      </a:endParaRPr>
                    </a:p>
                  </a:txBody>
                  <a:tcPr marL="36000" marR="36000" marT="0" marB="0" anchor="ctr"/>
                </a:tc>
                <a:tc>
                  <a:txBody>
                    <a:bodyPr/>
                    <a:lstStyle/>
                    <a:p>
                      <a:pPr indent="0" algn="ctr">
                        <a:buNone/>
                      </a:pPr>
                      <a:r>
                        <a:rPr lang="en-US" sz="1200"/>
                        <a:t>48,962</a:t>
                      </a:r>
                      <a:endParaRPr lang="en-US" sz="1200" b="0">
                        <a:solidFill>
                          <a:srgbClr val="000000"/>
                        </a:solidFill>
                        <a:latin typeface="+mj-lt"/>
                      </a:endParaRPr>
                    </a:p>
                  </a:txBody>
                  <a:tcPr marL="36000" marR="36000" marT="0" marB="0" anchor="ctr"/>
                </a:tc>
                <a:tc>
                  <a:txBody>
                    <a:bodyPr/>
                    <a:lstStyle/>
                    <a:p>
                      <a:pPr indent="0" algn="ctr">
                        <a:buNone/>
                      </a:pPr>
                      <a:r>
                        <a:rPr lang="en-US" sz="1200"/>
                        <a:t>23</a:t>
                      </a:r>
                      <a:endParaRPr lang="en-US" sz="1200" b="0">
                        <a:solidFill>
                          <a:srgbClr val="000000"/>
                        </a:solidFill>
                        <a:latin typeface="+mj-lt"/>
                      </a:endParaRPr>
                    </a:p>
                  </a:txBody>
                  <a:tcPr marL="36000" marR="36000" marT="0" marB="0" anchor="ctr"/>
                </a:tc>
                <a:tc>
                  <a:txBody>
                    <a:bodyPr/>
                    <a:lstStyle/>
                    <a:p>
                      <a:pPr indent="0" algn="ctr">
                        <a:buNone/>
                      </a:pPr>
                      <a:r>
                        <a:rPr lang="en-US" sz="1200"/>
                        <a:t>16</a:t>
                      </a:r>
                      <a:endParaRPr lang="en-US" sz="1200" b="0">
                        <a:solidFill>
                          <a:srgbClr val="000000"/>
                        </a:solidFill>
                        <a:latin typeface="+mj-lt"/>
                      </a:endParaRPr>
                    </a:p>
                  </a:txBody>
                  <a:tcPr marL="36000" marR="36000" marT="0" marB="0" anchor="ctr"/>
                </a:tc>
                <a:tc>
                  <a:txBody>
                    <a:bodyPr/>
                    <a:lstStyle/>
                    <a:p>
                      <a:pPr indent="0" algn="ctr">
                        <a:buNone/>
                      </a:pPr>
                      <a:r>
                        <a:rPr lang="en-US" sz="1200" dirty="0"/>
                        <a:t>58</a:t>
                      </a:r>
                      <a:endParaRPr lang="en-US" sz="1200" b="0" dirty="0">
                        <a:solidFill>
                          <a:srgbClr val="000000"/>
                        </a:solidFill>
                        <a:latin typeface="+mj-lt"/>
                      </a:endParaRPr>
                    </a:p>
                  </a:txBody>
                  <a:tcPr marL="36000" marR="36000" marT="0" marB="0" anchor="ctr"/>
                </a:tc>
                <a:extLst>
                  <a:ext uri="{0D108BD9-81ED-4DB2-BD59-A6C34878D82A}">
                    <a16:rowId xmlns="" xmlns:a16="http://schemas.microsoft.com/office/drawing/2014/main" val="10011"/>
                  </a:ext>
                </a:extLst>
              </a:tr>
              <a:tr h="409995">
                <a:tc>
                  <a:txBody>
                    <a:bodyPr/>
                    <a:lstStyle/>
                    <a:p>
                      <a:pPr indent="0" algn="ctr">
                        <a:buNone/>
                      </a:pPr>
                      <a:r>
                        <a:rPr lang="en-US" sz="1200"/>
                        <a:t>11</a:t>
                      </a:r>
                      <a:endParaRPr lang="en-US" sz="1200" b="0">
                        <a:solidFill>
                          <a:srgbClr val="000000"/>
                        </a:solidFill>
                        <a:latin typeface="+mj-lt"/>
                      </a:endParaRPr>
                    </a:p>
                  </a:txBody>
                  <a:tcPr marL="36000" marR="36000" marT="0" marB="0" anchor="ctr"/>
                </a:tc>
                <a:tc>
                  <a:txBody>
                    <a:bodyPr/>
                    <a:lstStyle/>
                    <a:p>
                      <a:pPr indent="0">
                        <a:buNone/>
                      </a:pPr>
                      <a:r>
                        <a:rPr lang="en-US" sz="1200" dirty="0" err="1"/>
                        <a:t>Garividi</a:t>
                      </a:r>
                      <a:r>
                        <a:rPr lang="en-US" sz="1200" dirty="0"/>
                        <a:t>          </a:t>
                      </a:r>
                    </a:p>
                    <a:p>
                      <a:pPr indent="0">
                        <a:buNone/>
                      </a:pPr>
                      <a:r>
                        <a:rPr lang="en-US" sz="1200" dirty="0"/>
                        <a:t> (</a:t>
                      </a:r>
                      <a:r>
                        <a:rPr lang="en-US" sz="1200" dirty="0" err="1"/>
                        <a:t>Vizinagaram</a:t>
                      </a:r>
                      <a:r>
                        <a:rPr lang="en-US" sz="1200" dirty="0"/>
                        <a:t> </a:t>
                      </a:r>
                      <a:r>
                        <a:rPr lang="en-US" sz="1200" dirty="0" err="1"/>
                        <a:t>dist</a:t>
                      </a:r>
                      <a:r>
                        <a:rPr lang="en-US" sz="1200" dirty="0"/>
                        <a:t>)</a:t>
                      </a:r>
                      <a:endParaRPr lang="en-US" sz="1200" b="0" dirty="0">
                        <a:solidFill>
                          <a:srgbClr val="000000"/>
                        </a:solidFill>
                        <a:latin typeface="+mj-lt"/>
                      </a:endParaRPr>
                    </a:p>
                  </a:txBody>
                  <a:tcPr marL="36000" marR="36000" marT="0" marB="0" anchor="ctr"/>
                </a:tc>
                <a:tc>
                  <a:txBody>
                    <a:bodyPr/>
                    <a:lstStyle/>
                    <a:p>
                      <a:pPr indent="0" algn="ctr">
                        <a:buNone/>
                      </a:pPr>
                      <a:r>
                        <a:rPr lang="en-US" sz="1200"/>
                        <a:t>84.1</a:t>
                      </a:r>
                      <a:endParaRPr lang="en-US" sz="1200" b="0">
                        <a:solidFill>
                          <a:srgbClr val="000000"/>
                        </a:solidFill>
                        <a:latin typeface="+mj-lt"/>
                      </a:endParaRPr>
                    </a:p>
                  </a:txBody>
                  <a:tcPr marL="36000" marR="36000" marT="0" marB="0" anchor="ctr"/>
                </a:tc>
                <a:tc>
                  <a:txBody>
                    <a:bodyPr/>
                    <a:lstStyle/>
                    <a:p>
                      <a:pPr indent="0" algn="ctr">
                        <a:buNone/>
                      </a:pPr>
                      <a:r>
                        <a:rPr lang="en-US" sz="1200" dirty="0"/>
                        <a:t>68,289</a:t>
                      </a:r>
                      <a:endParaRPr lang="en-US" sz="1200" b="0" dirty="0">
                        <a:solidFill>
                          <a:srgbClr val="000000"/>
                        </a:solidFill>
                        <a:latin typeface="+mj-lt"/>
                      </a:endParaRPr>
                    </a:p>
                  </a:txBody>
                  <a:tcPr marL="36000" marR="36000" marT="0" marB="0" anchor="ctr"/>
                </a:tc>
                <a:tc>
                  <a:txBody>
                    <a:bodyPr/>
                    <a:lstStyle/>
                    <a:p>
                      <a:pPr indent="0" algn="ctr">
                        <a:buNone/>
                      </a:pPr>
                      <a:r>
                        <a:rPr lang="en-US" sz="1200" dirty="0"/>
                        <a:t>20</a:t>
                      </a:r>
                      <a:endParaRPr lang="en-US" sz="1200" b="0" dirty="0">
                        <a:solidFill>
                          <a:srgbClr val="000000"/>
                        </a:solidFill>
                        <a:latin typeface="+mj-lt"/>
                      </a:endParaRPr>
                    </a:p>
                  </a:txBody>
                  <a:tcPr marL="36000" marR="36000" marT="0" marB="0" anchor="ctr"/>
                </a:tc>
                <a:tc>
                  <a:txBody>
                    <a:bodyPr/>
                    <a:lstStyle/>
                    <a:p>
                      <a:pPr indent="0" algn="ctr">
                        <a:buNone/>
                      </a:pPr>
                      <a:r>
                        <a:rPr lang="en-US" sz="1200"/>
                        <a:t>29</a:t>
                      </a:r>
                      <a:endParaRPr lang="en-US" sz="1200" b="0">
                        <a:solidFill>
                          <a:srgbClr val="000000"/>
                        </a:solidFill>
                        <a:latin typeface="+mj-lt"/>
                      </a:endParaRPr>
                    </a:p>
                  </a:txBody>
                  <a:tcPr marL="36000" marR="36000" marT="0" marB="0" anchor="ctr"/>
                </a:tc>
                <a:tc>
                  <a:txBody>
                    <a:bodyPr/>
                    <a:lstStyle/>
                    <a:p>
                      <a:pPr indent="0" algn="ctr">
                        <a:buNone/>
                      </a:pPr>
                      <a:r>
                        <a:rPr lang="en-US" sz="1200" dirty="0"/>
                        <a:t>40</a:t>
                      </a:r>
                      <a:endParaRPr lang="en-US" sz="1200" b="0" dirty="0">
                        <a:solidFill>
                          <a:srgbClr val="000000"/>
                        </a:solidFill>
                        <a:latin typeface="+mj-lt"/>
                      </a:endParaRPr>
                    </a:p>
                  </a:txBody>
                  <a:tcPr marL="36000" marR="36000" marT="0" marB="0" anchor="ctr"/>
                </a:tc>
                <a:extLst>
                  <a:ext uri="{0D108BD9-81ED-4DB2-BD59-A6C34878D82A}">
                    <a16:rowId xmlns="" xmlns:a16="http://schemas.microsoft.com/office/drawing/2014/main" val="10012"/>
                  </a:ext>
                </a:extLst>
              </a:tr>
            </a:tbl>
          </a:graphicData>
        </a:graphic>
      </p:graphicFrame>
      <p:sp>
        <p:nvSpPr>
          <p:cNvPr id="2" name="TextBox 1"/>
          <p:cNvSpPr txBox="1"/>
          <p:nvPr/>
        </p:nvSpPr>
        <p:spPr>
          <a:xfrm>
            <a:off x="323528" y="6237312"/>
            <a:ext cx="8352927" cy="215444"/>
          </a:xfrm>
          <a:prstGeom prst="rect">
            <a:avLst/>
          </a:prstGeom>
        </p:spPr>
        <p:txBody>
          <a:bodyPr wrap="square" lIns="0" tIns="0" rIns="0" bIns="0" rtlCol="0">
            <a:spAutoFit/>
          </a:bodyPr>
          <a:lstStyle/>
          <a:p>
            <a:pPr marL="285750" indent="-285750">
              <a:buFont typeface="Arial" panose="020B0604020202020204" pitchFamily="34" charset="0"/>
              <a:buChar char="•"/>
            </a:pPr>
            <a:r>
              <a:rPr lang="en-IN" sz="1400" b="1" dirty="0"/>
              <a:t>Under Phase – 3: </a:t>
            </a:r>
            <a:r>
              <a:rPr lang="en-IN" sz="1400" dirty="0" err="1"/>
              <a:t>Eluru</a:t>
            </a:r>
            <a:r>
              <a:rPr lang="en-IN" sz="1400" dirty="0"/>
              <a:t> and </a:t>
            </a:r>
            <a:r>
              <a:rPr lang="en-IN" sz="1400" dirty="0" err="1"/>
              <a:t>Rampachodavaram</a:t>
            </a:r>
            <a:r>
              <a:rPr lang="en-IN" sz="1400" dirty="0"/>
              <a:t> are covered which are yet to be notified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DAAFD6-C596-4FF4-9C1F-F5695FC727F4}" type="slidenum">
              <a:rPr lang="en-US" altLang="en-US" smtClean="0"/>
              <a:pPr/>
              <a:t>9</a:t>
            </a:fld>
            <a:endParaRPr lang="en-US" altLang="en-US"/>
          </a:p>
        </p:txBody>
      </p:sp>
      <p:sp>
        <p:nvSpPr>
          <p:cNvPr id="6" name="Title 1"/>
          <p:cNvSpPr>
            <a:spLocks noGrp="1"/>
          </p:cNvSpPr>
          <p:nvPr>
            <p:ph type="title"/>
          </p:nvPr>
        </p:nvSpPr>
        <p:spPr bwMode="auto">
          <a:xfrm>
            <a:off x="295308" y="242808"/>
            <a:ext cx="8991600" cy="369332"/>
          </a:xfrm>
          <a:noFill/>
          <a:ln>
            <a:miter lim="800000"/>
          </a:ln>
        </p:spPr>
        <p:txBody>
          <a:bodyPr vert="horz" numCol="1" compatLnSpc="1"/>
          <a:lstStyle/>
          <a:p>
            <a:r>
              <a:rPr lang="en-US" altLang="en-US" sz="2400" dirty="0"/>
              <a:t>REGIONAL SETTING – KAMBADUR CLUSTER</a:t>
            </a:r>
            <a:endParaRPr lang="en-IN" altLang="en-US" sz="2400" dirty="0"/>
          </a:p>
        </p:txBody>
      </p:sp>
      <p:sp>
        <p:nvSpPr>
          <p:cNvPr id="14" name="Text Box 13"/>
          <p:cNvSpPr txBox="1"/>
          <p:nvPr/>
        </p:nvSpPr>
        <p:spPr>
          <a:xfrm>
            <a:off x="93325" y="6428730"/>
            <a:ext cx="4277360" cy="461665"/>
          </a:xfrm>
          <a:prstGeom prst="rect">
            <a:avLst/>
          </a:prstGeom>
        </p:spPr>
        <p:txBody>
          <a:bodyPr wrap="square" lIns="0" tIns="0" rIns="0" bIns="0">
            <a:spAutoFit/>
          </a:bodyPr>
          <a:lstStyle/>
          <a:p>
            <a:r>
              <a:rPr lang="en-US" sz="1200" b="1" dirty="0">
                <a:sym typeface="+mn-ea"/>
              </a:rPr>
              <a:t>Source:  </a:t>
            </a:r>
            <a:r>
              <a:rPr lang="en-US" sz="1200" dirty="0">
                <a:sym typeface="+mn-ea"/>
              </a:rPr>
              <a:t>Census of India, 2011 and Google Satellite Imagery</a:t>
            </a:r>
            <a:endParaRPr lang="en-US" sz="1200" dirty="0"/>
          </a:p>
          <a:p>
            <a:endParaRPr lang="en-US" dirty="0" err="1"/>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l="3762" t="46095" r="51616" b="1841"/>
          <a:stretch/>
        </p:blipFill>
        <p:spPr>
          <a:xfrm>
            <a:off x="2915816" y="914571"/>
            <a:ext cx="2858945" cy="2358488"/>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xmlns="" val="0"/>
              </a:ext>
            </a:extLst>
          </a:blip>
          <a:srcRect l="48923" t="19175" r="2685" b="24952"/>
          <a:stretch/>
        </p:blipFill>
        <p:spPr>
          <a:xfrm>
            <a:off x="5940152" y="902645"/>
            <a:ext cx="2918365" cy="2382339"/>
          </a:xfrm>
          <a:prstGeom prst="rect">
            <a:avLst/>
          </a:prstGeom>
        </p:spPr>
      </p:pic>
      <p:pic>
        <p:nvPicPr>
          <p:cNvPr id="21" name="Picture 20" descr="C:\Users\SADIQ\Desktop\DTCP\Kambadur\Maps\cluster.jpg"/>
          <p:cNvPicPr/>
          <p:nvPr/>
        </p:nvPicPr>
        <p:blipFill rotWithShape="1">
          <a:blip r:embed="rId4" cstate="print">
            <a:extLst>
              <a:ext uri="{28A0092B-C50C-407E-A947-70E740481C1C}">
                <a14:useLocalDpi xmlns:a14="http://schemas.microsoft.com/office/drawing/2010/main" xmlns="" val="0"/>
              </a:ext>
            </a:extLst>
          </a:blip>
          <a:srcRect l="13713" t="2005" r="13987" b="5585"/>
          <a:stretch/>
        </p:blipFill>
        <p:spPr bwMode="auto">
          <a:xfrm>
            <a:off x="5267893" y="3447589"/>
            <a:ext cx="3470672" cy="3135086"/>
          </a:xfrm>
          <a:prstGeom prst="rect">
            <a:avLst/>
          </a:prstGeom>
          <a:noFill/>
          <a:ln>
            <a:noFill/>
          </a:ln>
        </p:spPr>
      </p:pic>
      <p:grpSp>
        <p:nvGrpSpPr>
          <p:cNvPr id="42" name="Group 41"/>
          <p:cNvGrpSpPr/>
          <p:nvPr/>
        </p:nvGrpSpPr>
        <p:grpSpPr>
          <a:xfrm>
            <a:off x="93325" y="3330410"/>
            <a:ext cx="3725265" cy="3203481"/>
            <a:chOff x="555829" y="3737902"/>
            <a:chExt cx="2907577" cy="2500323"/>
          </a:xfrm>
        </p:grpSpPr>
        <p:pic>
          <p:nvPicPr>
            <p:cNvPr id="22" name="Picture 21"/>
            <p:cNvPicPr>
              <a:picLocks noChangeAspect="1"/>
            </p:cNvPicPr>
            <p:nvPr/>
          </p:nvPicPr>
          <p:blipFill rotWithShape="1">
            <a:blip r:embed="rId5" cstate="print"/>
            <a:srcRect r="62084" b="90033"/>
            <a:stretch/>
          </p:blipFill>
          <p:spPr>
            <a:xfrm>
              <a:off x="635990" y="4023675"/>
              <a:ext cx="354544" cy="128391"/>
            </a:xfrm>
            <a:prstGeom prst="rect">
              <a:avLst/>
            </a:prstGeom>
          </p:spPr>
        </p:pic>
        <p:sp>
          <p:nvSpPr>
            <p:cNvPr id="23" name="TextBox 22"/>
            <p:cNvSpPr txBox="1"/>
            <p:nvPr/>
          </p:nvSpPr>
          <p:spPr>
            <a:xfrm>
              <a:off x="994526" y="3927256"/>
              <a:ext cx="2468880" cy="2310969"/>
            </a:xfrm>
            <a:prstGeom prst="rect">
              <a:avLst/>
            </a:prstGeom>
            <a:noFill/>
          </p:spPr>
          <p:txBody>
            <a:bodyPr wrap="square" rtlCol="0">
              <a:spAutoFit/>
            </a:bodyPr>
            <a:lstStyle/>
            <a:p>
              <a:pPr>
                <a:lnSpc>
                  <a:spcPct val="150000"/>
                </a:lnSpc>
              </a:pPr>
              <a:r>
                <a:rPr lang="en-IN" sz="1400" dirty="0"/>
                <a:t>Area: 397.4 </a:t>
              </a:r>
              <a:r>
                <a:rPr lang="en-IN" sz="1400" dirty="0" err="1"/>
                <a:t>Sqkm</a:t>
              </a:r>
              <a:endParaRPr lang="en-IN" sz="1400" dirty="0"/>
            </a:p>
            <a:p>
              <a:pPr>
                <a:lnSpc>
                  <a:spcPct val="150000"/>
                </a:lnSpc>
              </a:pPr>
              <a:r>
                <a:rPr lang="en-IN" sz="1400" dirty="0"/>
                <a:t>Population:50,799</a:t>
              </a:r>
            </a:p>
            <a:p>
              <a:pPr>
                <a:lnSpc>
                  <a:spcPct val="150000"/>
                </a:lnSpc>
              </a:pPr>
              <a:r>
                <a:rPr lang="en-IN" sz="1400" dirty="0"/>
                <a:t>Males :25972</a:t>
              </a:r>
            </a:p>
            <a:p>
              <a:pPr>
                <a:lnSpc>
                  <a:spcPct val="150000"/>
                </a:lnSpc>
              </a:pPr>
              <a:r>
                <a:rPr lang="en-IN" sz="1400" dirty="0"/>
                <a:t>Females :24827</a:t>
              </a:r>
            </a:p>
            <a:p>
              <a:pPr>
                <a:lnSpc>
                  <a:spcPct val="150000"/>
                </a:lnSpc>
              </a:pPr>
              <a:r>
                <a:rPr lang="en-IN" sz="1400" dirty="0"/>
                <a:t>Sex Ratio :956</a:t>
              </a:r>
            </a:p>
            <a:p>
              <a:pPr>
                <a:lnSpc>
                  <a:spcPct val="150000"/>
                </a:lnSpc>
              </a:pPr>
              <a:r>
                <a:rPr lang="en-IN" sz="1400" dirty="0"/>
                <a:t>Households:11668</a:t>
              </a:r>
            </a:p>
            <a:p>
              <a:pPr>
                <a:lnSpc>
                  <a:spcPct val="150000"/>
                </a:lnSpc>
              </a:pPr>
              <a:r>
                <a:rPr lang="en-IN" sz="1400" dirty="0"/>
                <a:t>Population Density : 127.8 P/</a:t>
              </a:r>
              <a:r>
                <a:rPr lang="en-IN" sz="1400" dirty="0" err="1"/>
                <a:t>Sqkm</a:t>
              </a:r>
              <a:endParaRPr lang="en-IN" sz="1400" dirty="0"/>
            </a:p>
            <a:p>
              <a:pPr>
                <a:lnSpc>
                  <a:spcPct val="150000"/>
                </a:lnSpc>
              </a:pPr>
              <a:r>
                <a:rPr lang="en-IN" sz="1400" dirty="0"/>
                <a:t>Literacy rate :60.48%</a:t>
              </a:r>
            </a:p>
            <a:p>
              <a:pPr>
                <a:lnSpc>
                  <a:spcPct val="150000"/>
                </a:lnSpc>
              </a:pPr>
              <a:endParaRPr lang="en-IN" sz="1400" dirty="0"/>
            </a:p>
          </p:txBody>
        </p:sp>
        <p:pic>
          <p:nvPicPr>
            <p:cNvPr id="24" name="Picture 23"/>
            <p:cNvPicPr>
              <a:picLocks noChangeAspect="1"/>
            </p:cNvPicPr>
            <p:nvPr/>
          </p:nvPicPr>
          <p:blipFill>
            <a:blip r:embed="rId6" cstate="print"/>
            <a:stretch>
              <a:fillRect/>
            </a:stretch>
          </p:blipFill>
          <p:spPr>
            <a:xfrm>
              <a:off x="555829" y="5505222"/>
              <a:ext cx="434705" cy="164308"/>
            </a:xfrm>
            <a:prstGeom prst="rect">
              <a:avLst/>
            </a:prstGeom>
          </p:spPr>
        </p:pic>
        <p:pic>
          <p:nvPicPr>
            <p:cNvPr id="25" name="Picture 24"/>
            <p:cNvPicPr>
              <a:picLocks noChangeAspect="1"/>
            </p:cNvPicPr>
            <p:nvPr/>
          </p:nvPicPr>
          <p:blipFill rotWithShape="1">
            <a:blip r:embed="rId5" cstate="print"/>
            <a:srcRect t="79128" r="62084"/>
            <a:stretch/>
          </p:blipFill>
          <p:spPr>
            <a:xfrm>
              <a:off x="630826" y="5219911"/>
              <a:ext cx="354544" cy="268857"/>
            </a:xfrm>
            <a:prstGeom prst="rect">
              <a:avLst/>
            </a:prstGeom>
          </p:spPr>
        </p:pic>
        <p:pic>
          <p:nvPicPr>
            <p:cNvPr id="26" name="Picture 25"/>
            <p:cNvPicPr>
              <a:picLocks noChangeAspect="1"/>
            </p:cNvPicPr>
            <p:nvPr/>
          </p:nvPicPr>
          <p:blipFill rotWithShape="1">
            <a:blip r:embed="rId5" cstate="print"/>
            <a:srcRect t="12308" r="62084" b="69945"/>
            <a:stretch/>
          </p:blipFill>
          <p:spPr>
            <a:xfrm>
              <a:off x="630827" y="4260681"/>
              <a:ext cx="354544" cy="228600"/>
            </a:xfrm>
            <a:prstGeom prst="rect">
              <a:avLst/>
            </a:prstGeom>
          </p:spPr>
        </p:pic>
        <p:pic>
          <p:nvPicPr>
            <p:cNvPr id="27" name="Picture 26"/>
            <p:cNvPicPr>
              <a:picLocks noChangeAspect="1"/>
            </p:cNvPicPr>
            <p:nvPr/>
          </p:nvPicPr>
          <p:blipFill rotWithShape="1">
            <a:blip r:embed="rId7" cstate="print"/>
            <a:srcRect l="12570" t="31944" r="69269" b="43717"/>
            <a:stretch/>
          </p:blipFill>
          <p:spPr>
            <a:xfrm>
              <a:off x="756049" y="4461312"/>
              <a:ext cx="136922" cy="252778"/>
            </a:xfrm>
            <a:prstGeom prst="rect">
              <a:avLst/>
            </a:prstGeom>
          </p:spPr>
        </p:pic>
        <p:pic>
          <p:nvPicPr>
            <p:cNvPr id="28" name="Picture 27"/>
            <p:cNvPicPr>
              <a:picLocks noChangeAspect="1"/>
            </p:cNvPicPr>
            <p:nvPr/>
          </p:nvPicPr>
          <p:blipFill rotWithShape="1">
            <a:blip r:embed="rId7" cstate="print"/>
            <a:srcRect l="9518" t="56057" r="69527" b="19097"/>
            <a:stretch/>
          </p:blipFill>
          <p:spPr>
            <a:xfrm>
              <a:off x="751690" y="4714090"/>
              <a:ext cx="157986" cy="258044"/>
            </a:xfrm>
            <a:prstGeom prst="rect">
              <a:avLst/>
            </a:prstGeom>
          </p:spPr>
        </p:pic>
        <p:pic>
          <p:nvPicPr>
            <p:cNvPr id="29" name="Picture 28"/>
            <p:cNvPicPr>
              <a:picLocks noChangeAspect="1"/>
            </p:cNvPicPr>
            <p:nvPr/>
          </p:nvPicPr>
          <p:blipFill rotWithShape="1">
            <a:blip r:embed="rId7" cstate="print"/>
            <a:srcRect l="12570" t="31944" r="69269" b="43717"/>
            <a:stretch/>
          </p:blipFill>
          <p:spPr>
            <a:xfrm>
              <a:off x="677056" y="4995102"/>
              <a:ext cx="136922" cy="252778"/>
            </a:xfrm>
            <a:prstGeom prst="rect">
              <a:avLst/>
            </a:prstGeom>
          </p:spPr>
        </p:pic>
        <p:pic>
          <p:nvPicPr>
            <p:cNvPr id="30" name="Picture 29"/>
            <p:cNvPicPr>
              <a:picLocks noChangeAspect="1"/>
            </p:cNvPicPr>
            <p:nvPr/>
          </p:nvPicPr>
          <p:blipFill rotWithShape="1">
            <a:blip r:embed="rId7" cstate="print"/>
            <a:srcRect l="9518" t="56057" r="69527" b="19097"/>
            <a:stretch/>
          </p:blipFill>
          <p:spPr>
            <a:xfrm>
              <a:off x="802946" y="4996367"/>
              <a:ext cx="157986" cy="258044"/>
            </a:xfrm>
            <a:prstGeom prst="rect">
              <a:avLst/>
            </a:prstGeom>
          </p:spPr>
        </p:pic>
        <p:sp>
          <p:nvSpPr>
            <p:cNvPr id="31" name="TextBox 30"/>
            <p:cNvSpPr txBox="1"/>
            <p:nvPr/>
          </p:nvSpPr>
          <p:spPr>
            <a:xfrm>
              <a:off x="555829" y="3737902"/>
              <a:ext cx="2325188" cy="252231"/>
            </a:xfrm>
            <a:prstGeom prst="rect">
              <a:avLst/>
            </a:prstGeom>
            <a:noFill/>
          </p:spPr>
          <p:txBody>
            <a:bodyPr wrap="square" rtlCol="0">
              <a:spAutoFit/>
            </a:bodyPr>
            <a:lstStyle/>
            <a:p>
              <a:r>
                <a:rPr lang="en-IN" sz="1500" dirty="0" err="1"/>
                <a:t>Kambadur</a:t>
              </a:r>
              <a:r>
                <a:rPr lang="en-IN" sz="1500" dirty="0"/>
                <a:t> Cluster Profile</a:t>
              </a:r>
            </a:p>
          </p:txBody>
        </p:sp>
      </p:grpSp>
      <p:cxnSp>
        <p:nvCxnSpPr>
          <p:cNvPr id="36" name="Elbow Connector 35"/>
          <p:cNvCxnSpPr/>
          <p:nvPr/>
        </p:nvCxnSpPr>
        <p:spPr>
          <a:xfrm flipV="1">
            <a:off x="3432110" y="2007233"/>
            <a:ext cx="2909670" cy="67514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6200000" flipH="1">
            <a:off x="6512675" y="2663885"/>
            <a:ext cx="1263599" cy="32766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7980" y="724547"/>
            <a:ext cx="7646283" cy="430887"/>
          </a:xfrm>
          <a:prstGeom prst="rect">
            <a:avLst/>
          </a:prstGeom>
        </p:spPr>
        <p:txBody>
          <a:bodyPr wrap="square">
            <a:spAutoFit/>
          </a:bodyPr>
          <a:lstStyle/>
          <a:p>
            <a:pPr algn="ctr"/>
            <a:r>
              <a:rPr lang="en-IN" altLang="en-US" sz="1100" b="1" dirty="0">
                <a:sym typeface="+mn-ea"/>
              </a:rPr>
              <a:t>ADMINISTRATIVE DIVISION OF ANANTHAPUR DISTRICT &amp; LOCATION OF KAMBADUR CLUSTER</a:t>
            </a:r>
          </a:p>
          <a:p>
            <a:pPr algn="ctr"/>
            <a:endParaRPr lang="en-IN" altLang="en-US" sz="1100" b="1" dirty="0"/>
          </a:p>
        </p:txBody>
      </p:sp>
      <p:sp>
        <p:nvSpPr>
          <p:cNvPr id="43" name="Oval 42"/>
          <p:cNvSpPr/>
          <p:nvPr/>
        </p:nvSpPr>
        <p:spPr>
          <a:xfrm>
            <a:off x="6875667" y="2044338"/>
            <a:ext cx="104975" cy="104975"/>
          </a:xfrm>
          <a:prstGeom prst="ellipse">
            <a:avLst/>
          </a:prstGeom>
          <a:solidFill>
            <a:schemeClr val="bg2"/>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spAutoFit/>
          </a:bodyPr>
          <a:lstStyle/>
          <a:p>
            <a:pPr marL="342900" indent="-342900" algn="ctr">
              <a:spcBef>
                <a:spcPts val="1200"/>
              </a:spcBef>
              <a:buClr>
                <a:schemeClr val="tx2"/>
              </a:buClr>
              <a:buFont typeface="Wingdings" panose="05000000000000000000" pitchFamily="2" charset="2"/>
              <a:buChar char="§"/>
            </a:pPr>
            <a:endParaRPr lang="en-IN" b="1" dirty="0" err="1">
              <a:solidFill>
                <a:schemeClr val="tx1"/>
              </a:solidFill>
            </a:endParaRPr>
          </a:p>
        </p:txBody>
      </p:sp>
      <p:pic>
        <p:nvPicPr>
          <p:cNvPr id="32" name="Picture 31"/>
          <p:cNvPicPr>
            <a:picLocks noChangeAspect="1"/>
          </p:cNvPicPr>
          <p:nvPr/>
        </p:nvPicPr>
        <p:blipFill rotWithShape="1">
          <a:blip r:embed="rId8" cstate="print"/>
          <a:srcRect l="64459" t="8511" r="5489" b="34770"/>
          <a:stretch/>
        </p:blipFill>
        <p:spPr>
          <a:xfrm>
            <a:off x="2550712" y="3677013"/>
            <a:ext cx="379661" cy="987118"/>
          </a:xfrm>
          <a:prstGeom prst="rect">
            <a:avLst/>
          </a:prstGeom>
        </p:spPr>
      </p:pic>
      <p:sp>
        <p:nvSpPr>
          <p:cNvPr id="33" name="TextBox 32"/>
          <p:cNvSpPr txBox="1"/>
          <p:nvPr/>
        </p:nvSpPr>
        <p:spPr>
          <a:xfrm>
            <a:off x="2603274" y="3346167"/>
            <a:ext cx="2979093" cy="323165"/>
          </a:xfrm>
          <a:prstGeom prst="rect">
            <a:avLst/>
          </a:prstGeom>
          <a:noFill/>
        </p:spPr>
        <p:txBody>
          <a:bodyPr wrap="square" rtlCol="0">
            <a:spAutoFit/>
          </a:bodyPr>
          <a:lstStyle/>
          <a:p>
            <a:r>
              <a:rPr lang="en-IN" sz="1500" dirty="0"/>
              <a:t>Connectivity</a:t>
            </a:r>
          </a:p>
        </p:txBody>
      </p:sp>
      <p:sp>
        <p:nvSpPr>
          <p:cNvPr id="34" name="TextBox 33"/>
          <p:cNvSpPr txBox="1"/>
          <p:nvPr/>
        </p:nvSpPr>
        <p:spPr>
          <a:xfrm>
            <a:off x="3394638" y="3608673"/>
            <a:ext cx="3163195" cy="738664"/>
          </a:xfrm>
          <a:prstGeom prst="rect">
            <a:avLst/>
          </a:prstGeom>
          <a:noFill/>
        </p:spPr>
        <p:txBody>
          <a:bodyPr wrap="square" rtlCol="0">
            <a:spAutoFit/>
          </a:bodyPr>
          <a:lstStyle/>
          <a:p>
            <a:pPr>
              <a:lnSpc>
                <a:spcPct val="150000"/>
              </a:lnSpc>
            </a:pPr>
            <a:r>
              <a:rPr lang="en-IN" sz="1400" dirty="0" err="1"/>
              <a:t>Kadiridevarapalli</a:t>
            </a:r>
            <a:r>
              <a:rPr lang="en-IN" sz="1400" dirty="0"/>
              <a:t> :9Km</a:t>
            </a:r>
          </a:p>
          <a:p>
            <a:pPr>
              <a:lnSpc>
                <a:spcPct val="150000"/>
              </a:lnSpc>
            </a:pPr>
            <a:r>
              <a:rPr lang="en-US" sz="1400" dirty="0" err="1"/>
              <a:t>Kalyanadurgam</a:t>
            </a:r>
            <a:r>
              <a:rPr lang="en-US" sz="1400" dirty="0"/>
              <a:t> :30Km</a:t>
            </a:r>
            <a:endParaRPr lang="en-IN" sz="1100" dirty="0"/>
          </a:p>
        </p:txBody>
      </p:sp>
      <p:pic>
        <p:nvPicPr>
          <p:cNvPr id="1030" name="Picture 6" descr="Image result for train icon png"/>
          <p:cNvPicPr>
            <a:picLocks noChangeAspect="1" noChangeArrowheads="1"/>
          </p:cNvPicPr>
          <p:nvPr/>
        </p:nvPicPr>
        <p:blipFill>
          <a:blip r:embed="rId9" cstate="print">
            <a:duotone>
              <a:prstClr val="black"/>
              <a:srgbClr val="F7931E">
                <a:tint val="45000"/>
                <a:satMod val="400000"/>
              </a:srgbClr>
            </a:duotone>
            <a:extLst>
              <a:ext uri="{28A0092B-C50C-407E-A947-70E740481C1C}">
                <a14:useLocalDpi xmlns:a14="http://schemas.microsoft.com/office/drawing/2010/main" xmlns="" val="0"/>
              </a:ext>
            </a:extLst>
          </a:blip>
          <a:srcRect/>
          <a:stretch>
            <a:fillRect/>
          </a:stretch>
        </p:blipFill>
        <p:spPr bwMode="auto">
          <a:xfrm>
            <a:off x="3006812" y="3811358"/>
            <a:ext cx="387216" cy="38721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AutoShape 12" descr="Image result for bus ico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42" name="Picture 18" descr="Related image"/>
          <p:cNvPicPr>
            <a:picLocks noChangeAspect="1" noChangeArrowheads="1"/>
          </p:cNvPicPr>
          <p:nvPr/>
        </p:nvPicPr>
        <p:blipFill>
          <a:blip r:embed="rId10" cstate="print">
            <a:duotone>
              <a:prstClr val="black"/>
              <a:srgbClr val="8B673E">
                <a:tint val="45000"/>
                <a:satMod val="400000"/>
              </a:srgbClr>
            </a:duotone>
            <a:extLst>
              <a:ext uri="{BEBA8EAE-BF5A-486C-A8C5-ECC9F3942E4B}">
                <a14:imgProps xmlns:a14="http://schemas.microsoft.com/office/drawing/2010/main" xmlns="">
                  <a14:imgLayer r:embed="rId11">
                    <a14:imgEffect>
                      <a14:backgroundRemoval t="4762" b="94417" l="10000" r="90000">
                        <a14:foregroundMark x1="46707" y1="43350" x2="46707" y2="43350"/>
                        <a14:foregroundMark x1="48902" y1="31363" x2="48902" y2="31363"/>
                        <a14:foregroundMark x1="41220" y1="68801" x2="41220" y2="68801"/>
                        <a14:foregroundMark x1="60732" y1="69130" x2="60732" y2="6913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922753" y="4260675"/>
            <a:ext cx="615781" cy="45733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3400811" y="4301564"/>
            <a:ext cx="2005677" cy="415498"/>
          </a:xfrm>
          <a:prstGeom prst="rect">
            <a:avLst/>
          </a:prstGeom>
        </p:spPr>
        <p:txBody>
          <a:bodyPr wrap="none">
            <a:spAutoFit/>
          </a:bodyPr>
          <a:lstStyle/>
          <a:p>
            <a:pPr>
              <a:lnSpc>
                <a:spcPct val="150000"/>
              </a:lnSpc>
            </a:pPr>
            <a:r>
              <a:rPr lang="en-US" sz="1400" dirty="0" err="1"/>
              <a:t>Kalyanadurgam</a:t>
            </a:r>
            <a:r>
              <a:rPr lang="en-US" sz="1400" dirty="0"/>
              <a:t> :30Km</a:t>
            </a:r>
            <a:endParaRPr lang="en-IN" sz="1400" dirty="0"/>
          </a:p>
        </p:txBody>
      </p:sp>
      <p:pic>
        <p:nvPicPr>
          <p:cNvPr id="1044" name="Picture 20" descr="Image result for plane icon png"/>
          <p:cNvPicPr>
            <a:picLocks noChangeAspect="1" noChangeArrowheads="1"/>
          </p:cNvPicPr>
          <p:nvPr/>
        </p:nvPicPr>
        <p:blipFill>
          <a:blip r:embed="rId12" cstate="print">
            <a:duotone>
              <a:prstClr val="black"/>
              <a:srgbClr val="F7931E">
                <a:tint val="45000"/>
                <a:satMod val="400000"/>
              </a:srgbClr>
            </a:duotone>
            <a:extLst>
              <a:ext uri="{BEBA8EAE-BF5A-486C-A8C5-ECC9F3942E4B}">
                <a14:imgProps xmlns:a14="http://schemas.microsoft.com/office/drawing/2010/main" xmlns="">
                  <a14:imgLayer r:embed="rId13">
                    <a14:imgEffect>
                      <a14:backgroundRemoval t="1311" b="97705" l="2813" r="97813"/>
                    </a14:imgEffect>
                  </a14:imgLayer>
                </a14:imgProps>
              </a:ext>
              <a:ext uri="{28A0092B-C50C-407E-A947-70E740481C1C}">
                <a14:useLocalDpi xmlns:a14="http://schemas.microsoft.com/office/drawing/2010/main" xmlns="" val="0"/>
              </a:ext>
            </a:extLst>
          </a:blip>
          <a:srcRect/>
          <a:stretch>
            <a:fillRect/>
          </a:stretch>
        </p:blipFill>
        <p:spPr bwMode="auto">
          <a:xfrm>
            <a:off x="3088377" y="4765453"/>
            <a:ext cx="330014" cy="314545"/>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Rectangle 40"/>
          <p:cNvSpPr/>
          <p:nvPr/>
        </p:nvSpPr>
        <p:spPr>
          <a:xfrm>
            <a:off x="3402375" y="4665601"/>
            <a:ext cx="1667444" cy="415498"/>
          </a:xfrm>
          <a:prstGeom prst="rect">
            <a:avLst/>
          </a:prstGeom>
        </p:spPr>
        <p:txBody>
          <a:bodyPr wrap="none">
            <a:spAutoFit/>
          </a:bodyPr>
          <a:lstStyle/>
          <a:p>
            <a:pPr>
              <a:lnSpc>
                <a:spcPct val="150000"/>
              </a:lnSpc>
            </a:pPr>
            <a:r>
              <a:rPr lang="en-US" sz="1400" dirty="0" err="1"/>
              <a:t>Puttaparthi</a:t>
            </a:r>
            <a:r>
              <a:rPr lang="en-US" sz="1400" dirty="0"/>
              <a:t> : 64Km</a:t>
            </a:r>
            <a:endParaRPr lang="en-IN" sz="1400" dirty="0"/>
          </a:p>
        </p:txBody>
      </p:sp>
      <p:pic>
        <p:nvPicPr>
          <p:cNvPr id="2" name="Picture 1"/>
          <p:cNvPicPr>
            <a:picLocks noChangeAspect="1"/>
          </p:cNvPicPr>
          <p:nvPr/>
        </p:nvPicPr>
        <p:blipFill rotWithShape="1">
          <a:blip r:embed="rId14" cstate="print">
            <a:extLst>
              <a:ext uri="{28A0092B-C50C-407E-A947-70E740481C1C}">
                <a14:useLocalDpi xmlns:a14="http://schemas.microsoft.com/office/drawing/2010/main" xmlns="" val="0"/>
              </a:ext>
            </a:extLst>
          </a:blip>
          <a:srcRect l="16655" t="4921" r="19559" b="3760"/>
          <a:stretch/>
        </p:blipFill>
        <p:spPr>
          <a:xfrm>
            <a:off x="251520" y="969499"/>
            <a:ext cx="2250880" cy="2278669"/>
          </a:xfrm>
          <a:prstGeom prst="rect">
            <a:avLst/>
          </a:prstGeom>
          <a:ln w="12700" cap="sq">
            <a:solidFill>
              <a:srgbClr val="000000"/>
            </a:solidFill>
            <a:miter lim="800000"/>
          </a:ln>
          <a:effectLst/>
        </p:spPr>
      </p:pic>
      <p:cxnSp>
        <p:nvCxnSpPr>
          <p:cNvPr id="9" name="Elbow Connector 8"/>
          <p:cNvCxnSpPr/>
          <p:nvPr/>
        </p:nvCxnSpPr>
        <p:spPr>
          <a:xfrm>
            <a:off x="1547664" y="2450602"/>
            <a:ext cx="1540320" cy="22382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60026721"/>
      </p:ext>
    </p:extLst>
  </p:cSld>
  <p:clrMapOvr>
    <a:masterClrMapping/>
  </p:clrMapOvr>
  <p:timing>
    <p:tnLst>
      <p:par>
        <p:cTn id="1" dur="indefinite" restart="never" nodeType="tmRoot"/>
      </p:par>
    </p:tnLst>
  </p:timing>
</p:sld>
</file>

<file path=ppt/theme/theme1.xml><?xml version="1.0" encoding="utf-8"?>
<a:theme xmlns:a="http://schemas.openxmlformats.org/drawingml/2006/main" name="Source_CRISIL_Advisory - External New">
  <a:themeElements>
    <a:clrScheme name="Corporate Colors">
      <a:dk1>
        <a:srgbClr val="282828"/>
      </a:dk1>
      <a:lt1>
        <a:srgbClr val="FFFFFF"/>
      </a:lt1>
      <a:dk2>
        <a:srgbClr val="870000"/>
      </a:dk2>
      <a:lt2>
        <a:srgbClr val="C00000"/>
      </a:lt2>
      <a:accent1>
        <a:srgbClr val="CC6600"/>
      </a:accent1>
      <a:accent2>
        <a:srgbClr val="FFCC00"/>
      </a:accent2>
      <a:accent3>
        <a:srgbClr val="FBDC6E"/>
      </a:accent3>
      <a:accent4>
        <a:srgbClr val="D7D7D7"/>
      </a:accent4>
      <a:accent5>
        <a:srgbClr val="AAAAAA"/>
      </a:accent5>
      <a:accent6>
        <a:srgbClr val="828282"/>
      </a:accent6>
      <a:hlink>
        <a:srgbClr val="870000"/>
      </a:hlink>
      <a:folHlink>
        <a:srgbClr val="CC660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6350">
          <a:solidFill>
            <a:schemeClr val="accent6"/>
          </a:solidFill>
        </a:ln>
      </a:spPr>
      <a:bodyPr lIns="45720" rIns="45720" rtlCol="0" anchor="ctr">
        <a:spAutoFit/>
      </a:bodyPr>
      <a:lstStyle>
        <a:defPPr marL="342900" indent="-342900">
          <a:spcBef>
            <a:spcPts val="1200"/>
          </a:spcBef>
          <a:buClr>
            <a:schemeClr val="tx2"/>
          </a:buClr>
          <a:buFont typeface="Wingdings" panose="05000000000000000000" pitchFamily="2" charset="2"/>
          <a:buChar char="§"/>
          <a:defRPr b="1"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bodyPr lIns="0" tIns="0" rIns="0" bIns="0">
        <a:spAutoFit/>
      </a:bodyPr>
      <a:lstStyle>
        <a:defPPr>
          <a:defRPr dirty="0" err="1"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2888</TotalTime>
  <Words>2309</Words>
  <Application>Microsoft Office PowerPoint</Application>
  <PresentationFormat>On-screen Show (4:3)</PresentationFormat>
  <Paragraphs>1122</Paragraphs>
  <Slides>38</Slides>
  <Notes>1</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Source_CRISIL_Advisory - External New</vt:lpstr>
      <vt:lpstr>Office Theme</vt:lpstr>
      <vt:lpstr>Slide 1</vt:lpstr>
      <vt:lpstr>CONTENT OF THE PRESENTATION </vt:lpstr>
      <vt:lpstr>SPATIAL PLAN PREPARATION METHODOLOGY</vt:lpstr>
      <vt:lpstr>SPATIAL PLAN PREPARATION METHODOLOGY IN ANDHRA PRADESH</vt:lpstr>
      <vt:lpstr>Slide 5</vt:lpstr>
      <vt:lpstr>PLANNING AREA NOTIFICATION &amp; CURRENT STATUS</vt:lpstr>
      <vt:lpstr>ANDHRA PRADESH RURBAN CLUSTERS</vt:lpstr>
      <vt:lpstr>PROFILE OF RURBAN CLUSTERS IN AP</vt:lpstr>
      <vt:lpstr>REGIONAL SETTING – KAMBADUR CLUSTER</vt:lpstr>
      <vt:lpstr>Regional Setting - Kambadur</vt:lpstr>
      <vt:lpstr>PROCESS OF PREPARATION OF LAND USE MAP</vt:lpstr>
      <vt:lpstr>PROCESS OF PREPARATION OF LAND USE MAP</vt:lpstr>
      <vt:lpstr>LANDUSE SURVEY(Ground Verification&amp; Household surveys) -KARTHANAPARTHI (Kambadur Cluster) </vt:lpstr>
      <vt:lpstr>PREPARATION OF LAND USE MAP</vt:lpstr>
      <vt:lpstr>Slide 15</vt:lpstr>
      <vt:lpstr>EXISTING LANDUSE MAP – Kambadur G.P</vt:lpstr>
      <vt:lpstr>Slide 17</vt:lpstr>
      <vt:lpstr>Slide 18</vt:lpstr>
      <vt:lpstr>Slide 19</vt:lpstr>
      <vt:lpstr> FIELD SURVEYS CARRIED OUT IN  KAMBADUR CLUSTER </vt:lpstr>
      <vt:lpstr>EXISTING SITUATION ANALYSIS</vt:lpstr>
      <vt:lpstr>Work force</vt:lpstr>
      <vt:lpstr>EXISTING SITUATION ANALYSIS - HOUSING</vt:lpstr>
      <vt:lpstr>EXISTING SITUATION ANALYSIS – Contour Map</vt:lpstr>
      <vt:lpstr>EXISTING SITUATION ANALYSIS - HERITAGE SITES</vt:lpstr>
      <vt:lpstr>EXISTING SITUATION ANALYSIS - EDUCATION</vt:lpstr>
      <vt:lpstr>EXISTING SITUATION ANALYSIS - DISPENSARY </vt:lpstr>
      <vt:lpstr>EXISTING SITUATION ANALYSIS – PRIMARY HEALTH CENTRES</vt:lpstr>
      <vt:lpstr>EXISTING SITUATION ANALYSIS - VETERINARY CENTERS</vt:lpstr>
      <vt:lpstr>SATISFACTORY LEVELS ON INFRASTRUCTURE</vt:lpstr>
      <vt:lpstr>SATISFACTORY LEVELS ON INFRASTRUCTURE</vt:lpstr>
      <vt:lpstr>SATISFACTORY LEVELS ON INFRASTRUCTURE</vt:lpstr>
      <vt:lpstr>SATISFACTORY LEVELS ON INFRASTRUCTURE</vt:lpstr>
      <vt:lpstr>DEMOGRAPHIC ANALYSIS &amp; PROJECTIONS</vt:lpstr>
      <vt:lpstr>Demographic Analysis &amp; Projections</vt:lpstr>
      <vt:lpstr>Spatial Plan</vt:lpstr>
      <vt:lpstr>Issues &amp; Recommendation</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DTCP ACCOUNTS</cp:lastModifiedBy>
  <cp:revision>363</cp:revision>
  <cp:lastPrinted>2018-08-24T06:11:00Z</cp:lastPrinted>
  <dcterms:created xsi:type="dcterms:W3CDTF">2006-08-16T00:00:00Z</dcterms:created>
  <dcterms:modified xsi:type="dcterms:W3CDTF">2019-06-24T07:08:00Z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1033-10.2.0.7646</vt:lpwstr>
  </property>
</Properties>
</file>